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2" r:id="rId5"/>
    <p:sldId id="278" r:id="rId6"/>
    <p:sldId id="273" r:id="rId7"/>
    <p:sldId id="277" r:id="rId8"/>
    <p:sldId id="276" r:id="rId9"/>
    <p:sldId id="275" r:id="rId10"/>
    <p:sldId id="266" r:id="rId11"/>
    <p:sldId id="267" r:id="rId12"/>
    <p:sldId id="272" r:id="rId13"/>
    <p:sldId id="268" r:id="rId14"/>
    <p:sldId id="270" r:id="rId15"/>
    <p:sldId id="271" r:id="rId16"/>
    <p:sldId id="264" r:id="rId17"/>
  </p:sldIdLst>
  <p:sldSz cx="18288000" cy="10287000"/>
  <p:notesSz cx="6858000" cy="9144000"/>
  <p:embeddedFontLst>
    <p:embeddedFont>
      <p:font typeface="Montserrat" panose="00000500000000000000" pitchFamily="2" charset="0"/>
      <p:regular r:id="rId19"/>
      <p:bold r:id="rId20"/>
      <p:italic r:id="rId21"/>
      <p:boldItalic r:id="rId22"/>
    </p:embeddedFont>
    <p:embeddedFont>
      <p:font typeface="Montserrat Bold" panose="00000800000000000000" charset="0"/>
      <p:regular r:id="rId23"/>
      <p:bold r:id="rId24"/>
    </p:embeddedFont>
    <p:embeddedFont>
      <p:font typeface="Montserrat Light" panose="00000400000000000000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6E7"/>
    <a:srgbClr val="FF8C31"/>
    <a:srgbClr val="EA9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22" autoAdjust="0"/>
  </p:normalViewPr>
  <p:slideViewPr>
    <p:cSldViewPr>
      <p:cViewPr varScale="1">
        <p:scale>
          <a:sx n="39" d="100"/>
          <a:sy n="39" d="100"/>
        </p:scale>
        <p:origin x="95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A58E8-3C10-478A-B2A0-1D5BAF855557}" type="datetimeFigureOut">
              <a:rPr lang="en-BE" smtClean="0"/>
              <a:t>03/02/2025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433CD-D188-4CF3-B982-7788826B1F9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0545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0D844-3447-C205-97AE-15DA01D4E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69DC7B-8575-16F2-B6E4-CA92CED8B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3029DE-1B89-8CDD-81C6-87C9E85C7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67143-4EFC-1E93-8F66-B10116CBA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433CD-D188-4CF3-B982-7788826B1F9D}" type="slidenum">
              <a:rPr lang="en-BE" smtClean="0"/>
              <a:t>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7318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433CD-D188-4CF3-B982-7788826B1F9D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7304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2C7AE-322A-3F15-E996-86A7EEA75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3AA6E-7F5E-F22A-B019-5DD0550070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DBB0E-C1D1-23F2-7638-A388702BA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77E8A-AB98-4D1B-8AF8-FBE7D36ED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433CD-D188-4CF3-B982-7788826B1F9D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40468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0F978-AF3F-02CC-55E1-14260E71A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952BDC-EA78-1EA1-F0A7-74747F64E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422AA3-7D4D-96BC-0AF7-C869EE068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ABA73-CD09-7AF3-ED93-608132369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433CD-D188-4CF3-B982-7788826B1F9D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31617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433CD-D188-4CF3-B982-7788826B1F9D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89155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433CD-D188-4CF3-B982-7788826B1F9D}" type="slidenum">
              <a:rPr lang="en-BE" smtClean="0"/>
              <a:t>13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36773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/>
          <p:cNvSpPr/>
          <p:nvPr/>
        </p:nvSpPr>
        <p:spPr>
          <a:xfrm>
            <a:off x="1028700" y="2689161"/>
            <a:ext cx="14662057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3625656"/>
            <a:ext cx="14662057" cy="2381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6"/>
              </a:lnSpc>
            </a:pPr>
            <a:r>
              <a:rPr lang="en-BE" sz="7880" b="1" spc="73" dirty="0">
                <a:solidFill>
                  <a:srgbClr val="D622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Diet and cardiovascular disease</a:t>
            </a:r>
            <a:r>
              <a:rPr lang="en-US" sz="7880" b="1" spc="73" dirty="0">
                <a:solidFill>
                  <a:srgbClr val="D622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7880" b="1" spc="73" dirty="0">
                <a:solidFill>
                  <a:srgbClr val="4040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 THE EU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586112" y="448014"/>
            <a:ext cx="5673188" cy="1017380"/>
          </a:xfrm>
          <a:custGeom>
            <a:avLst/>
            <a:gdLst/>
            <a:ahLst/>
            <a:cxnLst/>
            <a:rect l="l" t="t" r="r" b="b"/>
            <a:pathLst>
              <a:path w="5673188" h="1017380">
                <a:moveTo>
                  <a:pt x="0" y="0"/>
                </a:moveTo>
                <a:lnTo>
                  <a:pt x="5673188" y="0"/>
                </a:lnTo>
                <a:lnTo>
                  <a:pt x="5673188" y="1017380"/>
                </a:lnTo>
                <a:lnTo>
                  <a:pt x="0" y="1017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3" name="TextBox 13"/>
          <p:cNvSpPr txBox="1"/>
          <p:nvPr/>
        </p:nvSpPr>
        <p:spPr>
          <a:xfrm>
            <a:off x="1143000" y="8067057"/>
            <a:ext cx="3959123" cy="417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BE" sz="3000" spc="28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February 2025</a:t>
            </a:r>
            <a:endParaRPr lang="en-US" sz="3000" spc="28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8700" y="1797272"/>
            <a:ext cx="9068263" cy="714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da-DK" sz="4800" spc="4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NUTRITION AS PREVENTION</a:t>
            </a:r>
            <a:endParaRPr lang="en-US" sz="4800" spc="44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48FB7614-C074-7066-1DDB-0C7ADD2C5896}"/>
              </a:ext>
            </a:extLst>
          </p:cNvPr>
          <p:cNvSpPr txBox="1"/>
          <p:nvPr/>
        </p:nvSpPr>
        <p:spPr>
          <a:xfrm>
            <a:off x="1143000" y="6876303"/>
            <a:ext cx="102870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BE" sz="3000" spc="28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Marleen Kestens, manager CVD prevention policies</a:t>
            </a:r>
            <a:endParaRPr lang="en-US" sz="3000" spc="28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/>
          <p:cNvSpPr/>
          <p:nvPr/>
        </p:nvSpPr>
        <p:spPr>
          <a:xfrm>
            <a:off x="1028704" y="1803625"/>
            <a:ext cx="16114504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/>
          <p:nvPr/>
        </p:nvGrpSpPr>
        <p:grpSpPr>
          <a:xfrm>
            <a:off x="22" y="9501474"/>
            <a:ext cx="18287978" cy="99726"/>
            <a:chOff x="0" y="0"/>
            <a:chExt cx="24383971" cy="1329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2969"/>
            </a:xfrm>
            <a:custGeom>
              <a:avLst/>
              <a:gdLst/>
              <a:ahLst/>
              <a:cxnLst/>
              <a:rect l="l" t="t" r="r" b="b"/>
              <a:pathLst>
                <a:path w="24384000" h="132969">
                  <a:moveTo>
                    <a:pt x="0" y="0"/>
                  </a:moveTo>
                  <a:lnTo>
                    <a:pt x="24384000" y="0"/>
                  </a:lnTo>
                  <a:lnTo>
                    <a:pt x="24384000" y="132969"/>
                  </a:lnTo>
                  <a:lnTo>
                    <a:pt x="0" y="132969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9601200"/>
            <a:ext cx="18288000" cy="685800"/>
            <a:chOff x="0" y="0"/>
            <a:chExt cx="24384000" cy="914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15685" y="2517802"/>
            <a:ext cx="8305801" cy="5251395"/>
            <a:chOff x="0" y="0"/>
            <a:chExt cx="1863140" cy="6763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3140" cy="676351"/>
            </a:xfrm>
            <a:custGeom>
              <a:avLst/>
              <a:gdLst/>
              <a:ahLst/>
              <a:cxnLst/>
              <a:rect l="l" t="t" r="r" b="b"/>
              <a:pathLst>
                <a:path w="1863140" h="676351">
                  <a:moveTo>
                    <a:pt x="55815" y="0"/>
                  </a:moveTo>
                  <a:lnTo>
                    <a:pt x="1807326" y="0"/>
                  </a:lnTo>
                  <a:cubicBezTo>
                    <a:pt x="1822128" y="0"/>
                    <a:pt x="1836325" y="5880"/>
                    <a:pt x="1846792" y="16348"/>
                  </a:cubicBezTo>
                  <a:cubicBezTo>
                    <a:pt x="1857260" y="26815"/>
                    <a:pt x="1863140" y="41012"/>
                    <a:pt x="1863140" y="55815"/>
                  </a:cubicBezTo>
                  <a:lnTo>
                    <a:pt x="1863140" y="620536"/>
                  </a:lnTo>
                  <a:cubicBezTo>
                    <a:pt x="1863140" y="651362"/>
                    <a:pt x="1838151" y="676351"/>
                    <a:pt x="1807326" y="676351"/>
                  </a:cubicBezTo>
                  <a:lnTo>
                    <a:pt x="55815" y="676351"/>
                  </a:lnTo>
                  <a:cubicBezTo>
                    <a:pt x="24989" y="676351"/>
                    <a:pt x="0" y="651362"/>
                    <a:pt x="0" y="620536"/>
                  </a:cubicBezTo>
                  <a:lnTo>
                    <a:pt x="0" y="55815"/>
                  </a:lnTo>
                  <a:cubicBezTo>
                    <a:pt x="0" y="24989"/>
                    <a:pt x="24989" y="0"/>
                    <a:pt x="55815" y="0"/>
                  </a:cubicBez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1863140" cy="638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2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9149454" y="2475766"/>
            <a:ext cx="7999197" cy="5335465"/>
          </a:xfrm>
          <a:custGeom>
            <a:avLst/>
            <a:gdLst/>
            <a:ahLst/>
            <a:cxnLst/>
            <a:rect l="l" t="t" r="r" b="b"/>
            <a:pathLst>
              <a:path w="7999197" h="5335465">
                <a:moveTo>
                  <a:pt x="0" y="0"/>
                </a:moveTo>
                <a:lnTo>
                  <a:pt x="7999197" y="0"/>
                </a:lnTo>
                <a:lnTo>
                  <a:pt x="7999197" y="5335465"/>
                </a:lnTo>
                <a:lnTo>
                  <a:pt x="0" y="5335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1" name="Freeform 21"/>
          <p:cNvSpPr/>
          <p:nvPr/>
        </p:nvSpPr>
        <p:spPr>
          <a:xfrm>
            <a:off x="13042501" y="650598"/>
            <a:ext cx="4216799" cy="756204"/>
          </a:xfrm>
          <a:custGeom>
            <a:avLst/>
            <a:gdLst/>
            <a:ahLst/>
            <a:cxnLst/>
            <a:rect l="l" t="t" r="r" b="b"/>
            <a:pathLst>
              <a:path w="4216799" h="756204">
                <a:moveTo>
                  <a:pt x="0" y="0"/>
                </a:moveTo>
                <a:lnTo>
                  <a:pt x="4216799" y="0"/>
                </a:lnTo>
                <a:lnTo>
                  <a:pt x="4216799" y="756204"/>
                </a:lnTo>
                <a:lnTo>
                  <a:pt x="0" y="7562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2" name="TextBox 22"/>
          <p:cNvSpPr txBox="1"/>
          <p:nvPr/>
        </p:nvSpPr>
        <p:spPr>
          <a:xfrm>
            <a:off x="1028700" y="836958"/>
            <a:ext cx="5352506" cy="80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19"/>
              </a:lnSpc>
            </a:pPr>
            <a:r>
              <a:rPr lang="en-US" sz="5999" spc="-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About EHN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8200" y="2408020"/>
            <a:ext cx="7772400" cy="3788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28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European Heart Network (EHN) is a Brussels-based alliance of over 30 </a:t>
            </a:r>
            <a:r>
              <a:rPr lang="en-BE" sz="28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heart </a:t>
            </a:r>
            <a:r>
              <a:rPr lang="en-US" sz="28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foundations and associations dedicated to preventing cardiovascular diseases (CVD), representing patient interests and funding research throughout Europe</a:t>
            </a:r>
            <a:r>
              <a:rPr lang="en-US" sz="32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/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1" name="Freeform 11"/>
          <p:cNvSpPr/>
          <p:nvPr/>
        </p:nvSpPr>
        <p:spPr>
          <a:xfrm>
            <a:off x="9364697" y="2292145"/>
            <a:ext cx="6228083" cy="6055613"/>
          </a:xfrm>
          <a:custGeom>
            <a:avLst/>
            <a:gdLst/>
            <a:ahLst/>
            <a:cxnLst/>
            <a:rect l="l" t="t" r="r" b="b"/>
            <a:pathLst>
              <a:path w="6228083" h="6055613">
                <a:moveTo>
                  <a:pt x="0" y="0"/>
                </a:moveTo>
                <a:lnTo>
                  <a:pt x="6228083" y="0"/>
                </a:lnTo>
                <a:lnTo>
                  <a:pt x="6228083" y="6055613"/>
                </a:lnTo>
                <a:lnTo>
                  <a:pt x="0" y="6055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82"/>
            </a:stretch>
          </a:blipFill>
        </p:spPr>
        <p:txBody>
          <a:bodyPr/>
          <a:lstStyle/>
          <a:p>
            <a:endParaRPr lang="en-BE" dirty="0"/>
          </a:p>
        </p:txBody>
      </p:sp>
      <p:grpSp>
        <p:nvGrpSpPr>
          <p:cNvPr id="12" name="Group 12"/>
          <p:cNvGrpSpPr/>
          <p:nvPr/>
        </p:nvGrpSpPr>
        <p:grpSpPr>
          <a:xfrm>
            <a:off x="1289804" y="2373208"/>
            <a:ext cx="6446410" cy="864078"/>
            <a:chOff x="0" y="0"/>
            <a:chExt cx="8595213" cy="11521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595233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solidFill>
              <a:srgbClr val="EA9096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/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5" name="Group 15"/>
          <p:cNvGrpSpPr/>
          <p:nvPr/>
        </p:nvGrpSpPr>
        <p:grpSpPr>
          <a:xfrm>
            <a:off x="857434" y="2733076"/>
            <a:ext cx="144340" cy="144340"/>
            <a:chOff x="0" y="0"/>
            <a:chExt cx="192453" cy="19245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89800" y="3452954"/>
            <a:ext cx="6446412" cy="904472"/>
            <a:chOff x="0" y="0"/>
            <a:chExt cx="8595216" cy="120596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595233" cy="1205992"/>
            </a:xfrm>
            <a:custGeom>
              <a:avLst/>
              <a:gdLst/>
              <a:ahLst/>
              <a:cxnLst/>
              <a:rect l="l" t="t" r="r" b="b"/>
              <a:pathLst>
                <a:path w="8595233" h="1205992">
                  <a:moveTo>
                    <a:pt x="201041" y="0"/>
                  </a:moveTo>
                  <a:lnTo>
                    <a:pt x="8595233" y="0"/>
                  </a:lnTo>
                  <a:lnTo>
                    <a:pt x="8595233" y="1004951"/>
                  </a:lnTo>
                  <a:cubicBezTo>
                    <a:pt x="8595233" y="1115949"/>
                    <a:pt x="8505189" y="1205992"/>
                    <a:pt x="8394192" y="1205992"/>
                  </a:cubicBezTo>
                  <a:lnTo>
                    <a:pt x="0" y="1205992"/>
                  </a:lnTo>
                  <a:lnTo>
                    <a:pt x="0" y="201041"/>
                  </a:lnTo>
                  <a:cubicBezTo>
                    <a:pt x="0" y="90043"/>
                    <a:pt x="90043" y="0"/>
                    <a:pt x="201041" y="0"/>
                  </a:cubicBezTo>
                  <a:close/>
                </a:path>
              </a:pathLst>
            </a:custGeom>
            <a:solidFill>
              <a:srgbClr val="EA9096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9" name="AutoShape 19"/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20" name="Group 20"/>
          <p:cNvGrpSpPr/>
          <p:nvPr/>
        </p:nvGrpSpPr>
        <p:grpSpPr>
          <a:xfrm>
            <a:off x="857430" y="3883695"/>
            <a:ext cx="133304" cy="144341"/>
            <a:chOff x="0" y="0"/>
            <a:chExt cx="177739" cy="19245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7800" cy="192532"/>
            </a:xfrm>
            <a:custGeom>
              <a:avLst/>
              <a:gdLst/>
              <a:ahLst/>
              <a:cxnLst/>
              <a:rect l="l" t="t" r="r" b="b"/>
              <a:pathLst>
                <a:path w="177800" h="192532">
                  <a:moveTo>
                    <a:pt x="0" y="96266"/>
                  </a:moveTo>
                  <a:cubicBezTo>
                    <a:pt x="0" y="43053"/>
                    <a:pt x="39751" y="0"/>
                    <a:pt x="88900" y="0"/>
                  </a:cubicBezTo>
                  <a:cubicBezTo>
                    <a:pt x="138049" y="0"/>
                    <a:pt x="177800" y="43053"/>
                    <a:pt x="177800" y="96266"/>
                  </a:cubicBezTo>
                  <a:cubicBezTo>
                    <a:pt x="177800" y="149479"/>
                    <a:pt x="138049" y="192532"/>
                    <a:pt x="88900" y="192532"/>
                  </a:cubicBezTo>
                  <a:cubicBezTo>
                    <a:pt x="39751" y="192532"/>
                    <a:pt x="0" y="149479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67255" y="4290902"/>
            <a:ext cx="2216628" cy="2216628"/>
            <a:chOff x="0" y="0"/>
            <a:chExt cx="2955504" cy="29555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955544" cy="2955544"/>
            </a:xfrm>
            <a:custGeom>
              <a:avLst/>
              <a:gdLst/>
              <a:ahLst/>
              <a:cxnLst/>
              <a:rect l="l" t="t" r="r" b="b"/>
              <a:pathLst>
                <a:path w="2955544" h="2955544">
                  <a:moveTo>
                    <a:pt x="0" y="1477772"/>
                  </a:moveTo>
                  <a:cubicBezTo>
                    <a:pt x="0" y="661670"/>
                    <a:pt x="661670" y="0"/>
                    <a:pt x="1477772" y="0"/>
                  </a:cubicBezTo>
                  <a:cubicBezTo>
                    <a:pt x="2293874" y="0"/>
                    <a:pt x="2955544" y="661670"/>
                    <a:pt x="2955544" y="1477772"/>
                  </a:cubicBezTo>
                  <a:cubicBezTo>
                    <a:pt x="2955544" y="2293874"/>
                    <a:pt x="2293874" y="2955544"/>
                    <a:pt x="1477772" y="2955544"/>
                  </a:cubicBezTo>
                  <a:cubicBezTo>
                    <a:pt x="661670" y="2955544"/>
                    <a:pt x="0" y="2293874"/>
                    <a:pt x="0" y="1477772"/>
                  </a:cubicBezTo>
                  <a:close/>
                </a:path>
              </a:pathLst>
            </a:custGeom>
            <a:solidFill>
              <a:srgbClr val="EA9096">
                <a:alpha val="29804"/>
              </a:srgbClr>
            </a:solidFill>
          </p:spPr>
          <p:txBody>
            <a:bodyPr/>
            <a:lstStyle/>
            <a:p>
              <a:endParaRPr lang="en-BE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85676" y="4570128"/>
            <a:ext cx="6446412" cy="1292660"/>
            <a:chOff x="0" y="0"/>
            <a:chExt cx="8595216" cy="172354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595233" cy="1723517"/>
            </a:xfrm>
            <a:custGeom>
              <a:avLst/>
              <a:gdLst/>
              <a:ahLst/>
              <a:cxnLst/>
              <a:rect l="l" t="t" r="r" b="b"/>
              <a:pathLst>
                <a:path w="8595233" h="1723517">
                  <a:moveTo>
                    <a:pt x="287274" y="0"/>
                  </a:moveTo>
                  <a:lnTo>
                    <a:pt x="8595233" y="0"/>
                  </a:lnTo>
                  <a:lnTo>
                    <a:pt x="8595233" y="1436243"/>
                  </a:lnTo>
                  <a:cubicBezTo>
                    <a:pt x="8595233" y="1594866"/>
                    <a:pt x="8466582" y="1723517"/>
                    <a:pt x="8307959" y="1723517"/>
                  </a:cubicBezTo>
                  <a:lnTo>
                    <a:pt x="0" y="1723517"/>
                  </a:lnTo>
                  <a:lnTo>
                    <a:pt x="0" y="287274"/>
                  </a:lnTo>
                  <a:cubicBezTo>
                    <a:pt x="0" y="128651"/>
                    <a:pt x="128651" y="0"/>
                    <a:pt x="287274" y="0"/>
                  </a:cubicBezTo>
                  <a:close/>
                </a:path>
              </a:pathLst>
            </a:custGeom>
            <a:solidFill>
              <a:srgbClr val="EA9096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6" name="AutoShape 26"/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27" name="Group 27"/>
          <p:cNvGrpSpPr/>
          <p:nvPr/>
        </p:nvGrpSpPr>
        <p:grpSpPr>
          <a:xfrm>
            <a:off x="853304" y="5144288"/>
            <a:ext cx="144340" cy="144340"/>
            <a:chOff x="0" y="0"/>
            <a:chExt cx="192453" cy="19245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85676" y="6075490"/>
            <a:ext cx="6446412" cy="864080"/>
            <a:chOff x="0" y="0"/>
            <a:chExt cx="8595216" cy="115210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595233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solidFill>
              <a:srgbClr val="EA9096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1" name="AutoShape 31"/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32" name="Group 32"/>
          <p:cNvGrpSpPr/>
          <p:nvPr/>
        </p:nvGrpSpPr>
        <p:grpSpPr>
          <a:xfrm>
            <a:off x="853304" y="6438900"/>
            <a:ext cx="144340" cy="144340"/>
            <a:chOff x="0" y="0"/>
            <a:chExt cx="192453" cy="19245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4" name="Freeform 34"/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6" name="TextBox 36"/>
          <p:cNvSpPr txBox="1"/>
          <p:nvPr/>
        </p:nvSpPr>
        <p:spPr>
          <a:xfrm>
            <a:off x="1650904" y="2626600"/>
            <a:ext cx="5130218" cy="448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 b="1" spc="-1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CVD</a:t>
            </a:r>
            <a:r>
              <a:rPr lang="en-US" sz="3200" spc="-1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is EU’s biggest killer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50900" y="3640838"/>
            <a:ext cx="5798645" cy="448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 spc="2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 </a:t>
            </a:r>
            <a:r>
              <a:rPr lang="en-US" sz="3200" b="1" spc="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1,7 million deaths</a:t>
            </a:r>
            <a:r>
              <a:rPr lang="en-US" sz="3200" spc="2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per/year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6774" y="4822300"/>
            <a:ext cx="5927432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 b="1" spc="2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 </a:t>
            </a:r>
            <a:r>
              <a:rPr lang="en-BE" sz="3200" b="1" spc="2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13</a:t>
            </a:r>
            <a:r>
              <a:rPr lang="en-US" sz="3200" b="1" spc="2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million new CVD cases </a:t>
            </a:r>
            <a:r>
              <a:rPr lang="en-US" sz="3200" spc="2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diagnosed annually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46774" y="6327662"/>
            <a:ext cx="5927432" cy="3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800" b="1" spc="-17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</a:t>
            </a:r>
            <a:r>
              <a:rPr lang="en-US" sz="2800" spc="-17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800" b="1" spc="-17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60 million </a:t>
            </a:r>
            <a:r>
              <a:rPr lang="en-US" sz="2800" spc="-17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live with CVD 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28700" y="1028700"/>
            <a:ext cx="8115300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The burden of CVD</a:t>
            </a: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02B680D-87A0-96A4-44A7-60A99EFF2F36}"/>
              </a:ext>
            </a:extLst>
          </p:cNvPr>
          <p:cNvSpPr/>
          <p:nvPr/>
        </p:nvSpPr>
        <p:spPr>
          <a:xfrm>
            <a:off x="14782800" y="5003800"/>
            <a:ext cx="1371600" cy="600198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/>
              <a:t>A</a:t>
            </a:r>
            <a:r>
              <a:rPr lang="en-BE" sz="1400" dirty="0" err="1"/>
              <a:t>ll</a:t>
            </a:r>
            <a:r>
              <a:rPr lang="en-BE" sz="1400" dirty="0"/>
              <a:t> other causes: 19%</a:t>
            </a:r>
          </a:p>
        </p:txBody>
      </p:sp>
      <p:grpSp>
        <p:nvGrpSpPr>
          <p:cNvPr id="42" name="Group 29">
            <a:extLst>
              <a:ext uri="{FF2B5EF4-FFF2-40B4-BE49-F238E27FC236}">
                <a16:creationId xmlns:a16="http://schemas.microsoft.com/office/drawing/2014/main" id="{0FA0FE70-6E5C-CF5A-0049-D8D17901B6EC}"/>
              </a:ext>
            </a:extLst>
          </p:cNvPr>
          <p:cNvGrpSpPr/>
          <p:nvPr/>
        </p:nvGrpSpPr>
        <p:grpSpPr>
          <a:xfrm>
            <a:off x="1327016" y="7368758"/>
            <a:ext cx="6446412" cy="864080"/>
            <a:chOff x="0" y="0"/>
            <a:chExt cx="8595216" cy="1152107"/>
          </a:xfrm>
        </p:grpSpPr>
        <p:sp>
          <p:nvSpPr>
            <p:cNvPr id="43" name="Freeform 30">
              <a:extLst>
                <a:ext uri="{FF2B5EF4-FFF2-40B4-BE49-F238E27FC236}">
                  <a16:creationId xmlns:a16="http://schemas.microsoft.com/office/drawing/2014/main" id="{01370D71-0338-641E-9BE3-B3502C0656B8}"/>
                </a:ext>
              </a:extLst>
            </p:cNvPr>
            <p:cNvSpPr/>
            <p:nvPr/>
          </p:nvSpPr>
          <p:spPr>
            <a:xfrm>
              <a:off x="0" y="0"/>
              <a:ext cx="8595233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solidFill>
              <a:srgbClr val="EA9096"/>
            </a:solidFill>
          </p:spPr>
          <p:txBody>
            <a:bodyPr/>
            <a:lstStyle/>
            <a:p>
              <a:r>
                <a:rPr lang="en-BE" sz="2800" b="1" dirty="0">
                  <a:latin typeface="Montserrat" panose="00000500000000000000" pitchFamily="2" charset="0"/>
                </a:rPr>
                <a:t>Premature death </a:t>
              </a:r>
              <a:r>
                <a:rPr lang="en-BE" sz="2800" dirty="0">
                  <a:latin typeface="Montserrat" panose="00000500000000000000" pitchFamily="2" charset="0"/>
                </a:rPr>
                <a:t>(before 65) : </a:t>
              </a:r>
            </a:p>
            <a:p>
              <a:r>
                <a:rPr lang="en-BE" sz="2800" dirty="0">
                  <a:latin typeface="Montserrat" panose="00000500000000000000" pitchFamily="2" charset="0"/>
                </a:rPr>
                <a:t>17% for women, 24% for men</a:t>
              </a:r>
            </a:p>
          </p:txBody>
        </p:sp>
      </p:grpSp>
      <p:grpSp>
        <p:nvGrpSpPr>
          <p:cNvPr id="44" name="Group 32">
            <a:extLst>
              <a:ext uri="{FF2B5EF4-FFF2-40B4-BE49-F238E27FC236}">
                <a16:creationId xmlns:a16="http://schemas.microsoft.com/office/drawing/2014/main" id="{45DCF3F1-4B40-37E1-C938-BFB46093ECB4}"/>
              </a:ext>
            </a:extLst>
          </p:cNvPr>
          <p:cNvGrpSpPr/>
          <p:nvPr/>
        </p:nvGrpSpPr>
        <p:grpSpPr>
          <a:xfrm>
            <a:off x="846440" y="7739173"/>
            <a:ext cx="144340" cy="144340"/>
            <a:chOff x="0" y="0"/>
            <a:chExt cx="192453" cy="192453"/>
          </a:xfrm>
        </p:grpSpPr>
        <p:sp>
          <p:nvSpPr>
            <p:cNvPr id="45" name="Freeform 33">
              <a:extLst>
                <a:ext uri="{FF2B5EF4-FFF2-40B4-BE49-F238E27FC236}">
                  <a16:creationId xmlns:a16="http://schemas.microsoft.com/office/drawing/2014/main" id="{0ED032BA-2F16-E406-2520-6CF685FCD584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8" name="Group 29">
            <a:extLst>
              <a:ext uri="{FF2B5EF4-FFF2-40B4-BE49-F238E27FC236}">
                <a16:creationId xmlns:a16="http://schemas.microsoft.com/office/drawing/2014/main" id="{10AF24D0-3AE0-BBAA-F634-5254EA01B638}"/>
              </a:ext>
            </a:extLst>
          </p:cNvPr>
          <p:cNvGrpSpPr/>
          <p:nvPr/>
        </p:nvGrpSpPr>
        <p:grpSpPr>
          <a:xfrm>
            <a:off x="1285676" y="8470383"/>
            <a:ext cx="6446412" cy="864080"/>
            <a:chOff x="0" y="0"/>
            <a:chExt cx="8595216" cy="1152107"/>
          </a:xfrm>
        </p:grpSpPr>
        <p:sp>
          <p:nvSpPr>
            <p:cNvPr id="49" name="Freeform 30">
              <a:extLst>
                <a:ext uri="{FF2B5EF4-FFF2-40B4-BE49-F238E27FC236}">
                  <a16:creationId xmlns:a16="http://schemas.microsoft.com/office/drawing/2014/main" id="{6E0F2C42-4794-8453-4781-66EE82AB3411}"/>
                </a:ext>
              </a:extLst>
            </p:cNvPr>
            <p:cNvSpPr/>
            <p:nvPr/>
          </p:nvSpPr>
          <p:spPr>
            <a:xfrm>
              <a:off x="0" y="0"/>
              <a:ext cx="8595233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solidFill>
              <a:srgbClr val="EA9096"/>
            </a:solidFill>
          </p:spPr>
          <p:txBody>
            <a:bodyPr/>
            <a:lstStyle/>
            <a:p>
              <a:r>
                <a:rPr lang="en-BE" sz="2800" b="1" dirty="0">
                  <a:latin typeface="Montserrat" panose="00000500000000000000" pitchFamily="2" charset="0"/>
                </a:rPr>
                <a:t>80% of CVD can be prevented</a:t>
              </a:r>
              <a:endParaRPr lang="en-BE" sz="2800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50" name="Group 32">
            <a:extLst>
              <a:ext uri="{FF2B5EF4-FFF2-40B4-BE49-F238E27FC236}">
                <a16:creationId xmlns:a16="http://schemas.microsoft.com/office/drawing/2014/main" id="{C5BEFC2F-B23D-C1BE-9277-BF36A0687751}"/>
              </a:ext>
            </a:extLst>
          </p:cNvPr>
          <p:cNvGrpSpPr/>
          <p:nvPr/>
        </p:nvGrpSpPr>
        <p:grpSpPr>
          <a:xfrm>
            <a:off x="853304" y="8927595"/>
            <a:ext cx="144340" cy="144340"/>
            <a:chOff x="0" y="0"/>
            <a:chExt cx="192453" cy="192453"/>
          </a:xfrm>
        </p:grpSpPr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CE7437E1-D16A-8AE2-78FA-6232926F61A0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589650"/>
            <a:chOff x="0" y="0"/>
            <a:chExt cx="24384000" cy="21195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119503"/>
            </a:xfrm>
            <a:custGeom>
              <a:avLst/>
              <a:gdLst/>
              <a:ahLst/>
              <a:cxnLst/>
              <a:rect l="l" t="t" r="r" b="b"/>
              <a:pathLst>
                <a:path w="24384000" h="2119503">
                  <a:moveTo>
                    <a:pt x="0" y="0"/>
                  </a:moveTo>
                  <a:lnTo>
                    <a:pt x="24384000" y="0"/>
                  </a:lnTo>
                  <a:lnTo>
                    <a:pt x="24384000" y="2119503"/>
                  </a:lnTo>
                  <a:lnTo>
                    <a:pt x="0" y="21195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5" name="AutoShape 5"/>
          <p:cNvSpPr/>
          <p:nvPr/>
        </p:nvSpPr>
        <p:spPr>
          <a:xfrm rot="5315787">
            <a:off x="604753" y="10034181"/>
            <a:ext cx="51849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6" name="Group 6"/>
          <p:cNvGrpSpPr/>
          <p:nvPr/>
        </p:nvGrpSpPr>
        <p:grpSpPr>
          <a:xfrm>
            <a:off x="720000" y="9493362"/>
            <a:ext cx="288000" cy="288000"/>
            <a:chOff x="0" y="0"/>
            <a:chExt cx="384000" cy="384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48" cy="384048"/>
            </a:xfrm>
            <a:custGeom>
              <a:avLst/>
              <a:gdLst/>
              <a:ahLst/>
              <a:cxnLst/>
              <a:rect l="l" t="t" r="r" b="b"/>
              <a:pathLst>
                <a:path w="384048" h="384048">
                  <a:moveTo>
                    <a:pt x="0" y="192024"/>
                  </a:moveTo>
                  <a:cubicBezTo>
                    <a:pt x="0" y="85979"/>
                    <a:pt x="85979" y="0"/>
                    <a:pt x="192024" y="0"/>
                  </a:cubicBezTo>
                  <a:cubicBezTo>
                    <a:pt x="298069" y="0"/>
                    <a:pt x="384048" y="85979"/>
                    <a:pt x="384048" y="192024"/>
                  </a:cubicBezTo>
                  <a:cubicBezTo>
                    <a:pt x="384048" y="298069"/>
                    <a:pt x="298069" y="384048"/>
                    <a:pt x="192024" y="384048"/>
                  </a:cubicBezTo>
                  <a:cubicBezTo>
                    <a:pt x="85979" y="384048"/>
                    <a:pt x="0" y="298069"/>
                    <a:pt x="0" y="19202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100" y="2241853"/>
            <a:ext cx="8581290" cy="8689328"/>
            <a:chOff x="0" y="0"/>
            <a:chExt cx="11441720" cy="115857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441684" cy="11585829"/>
            </a:xfrm>
            <a:custGeom>
              <a:avLst/>
              <a:gdLst/>
              <a:ahLst/>
              <a:cxnLst/>
              <a:rect l="l" t="t" r="r" b="b"/>
              <a:pathLst>
                <a:path w="11441684" h="11585829">
                  <a:moveTo>
                    <a:pt x="0" y="0"/>
                  </a:moveTo>
                  <a:lnTo>
                    <a:pt x="11441684" y="0"/>
                  </a:lnTo>
                  <a:lnTo>
                    <a:pt x="11441684" y="11585829"/>
                  </a:lnTo>
                  <a:lnTo>
                    <a:pt x="0" y="1158582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3586354" y="4396607"/>
            <a:ext cx="1408554" cy="8581263"/>
            <a:chOff x="0" y="0"/>
            <a:chExt cx="1878072" cy="100230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78203" cy="10022967"/>
            </a:xfrm>
            <a:custGeom>
              <a:avLst/>
              <a:gdLst/>
              <a:ahLst/>
              <a:cxnLst/>
              <a:rect l="l" t="t" r="r" b="b"/>
              <a:pathLst>
                <a:path w="1878203" h="10022967">
                  <a:moveTo>
                    <a:pt x="313055" y="0"/>
                  </a:moveTo>
                  <a:lnTo>
                    <a:pt x="1565148" y="0"/>
                  </a:lnTo>
                  <a:cubicBezTo>
                    <a:pt x="1737995" y="0"/>
                    <a:pt x="1878203" y="140081"/>
                    <a:pt x="1878203" y="313055"/>
                  </a:cubicBezTo>
                  <a:lnTo>
                    <a:pt x="1878203" y="10022967"/>
                  </a:lnTo>
                  <a:lnTo>
                    <a:pt x="0" y="10022967"/>
                  </a:lnTo>
                  <a:lnTo>
                    <a:pt x="0" y="313055"/>
                  </a:lnTo>
                  <a:cubicBezTo>
                    <a:pt x="0" y="140081"/>
                    <a:pt x="140081" y="0"/>
                    <a:pt x="313055" y="0"/>
                  </a:cubicBez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272030" y="492989"/>
            <a:ext cx="2987270" cy="535711"/>
          </a:xfrm>
          <a:custGeom>
            <a:avLst/>
            <a:gdLst/>
            <a:ahLst/>
            <a:cxnLst/>
            <a:rect l="l" t="t" r="r" b="b"/>
            <a:pathLst>
              <a:path w="2987270" h="535711">
                <a:moveTo>
                  <a:pt x="0" y="0"/>
                </a:moveTo>
                <a:lnTo>
                  <a:pt x="2987270" y="0"/>
                </a:lnTo>
                <a:lnTo>
                  <a:pt x="2987270" y="535711"/>
                </a:lnTo>
                <a:lnTo>
                  <a:pt x="0" y="5357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3" name="TextBox 13"/>
          <p:cNvSpPr txBox="1"/>
          <p:nvPr/>
        </p:nvSpPr>
        <p:spPr>
          <a:xfrm>
            <a:off x="720000" y="616814"/>
            <a:ext cx="10938158" cy="479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1"/>
              </a:lnSpc>
            </a:pPr>
            <a:r>
              <a:rPr lang="en-BE" sz="4000" b="1" spc="37" dirty="0">
                <a:solidFill>
                  <a:srgbClr val="D622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Inequalities from CVD across the EU</a:t>
            </a:r>
            <a:endParaRPr lang="en-US" sz="4000" b="1" spc="37" dirty="0">
              <a:solidFill>
                <a:srgbClr val="D6222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0000" y="8242198"/>
            <a:ext cx="530130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2"/>
              </a:lnSpc>
            </a:pPr>
            <a:r>
              <a:rPr lang="en-BE" sz="3400" b="1" spc="3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Improving</a:t>
            </a:r>
            <a:r>
              <a:rPr lang="en-US" sz="3400" b="1" spc="3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CV health is </a:t>
            </a:r>
            <a:r>
              <a:rPr lang="en-BE" sz="3400" b="1" spc="3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</a:t>
            </a:r>
            <a:r>
              <a:rPr lang="en-US" sz="3400" b="1" spc="3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fight for equality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0000" y="2609540"/>
            <a:ext cx="6677170" cy="1732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3"/>
              </a:lnSpc>
            </a:pPr>
            <a:r>
              <a:rPr lang="en-US" sz="3000" b="1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CVD mortality rates vary across EU</a:t>
            </a:r>
          </a:p>
          <a:p>
            <a:pPr marL="723904" lvl="1" indent="-361952" algn="l">
              <a:lnSpc>
                <a:spcPts val="3240"/>
              </a:lnSpc>
              <a:buFont typeface="Arial"/>
              <a:buChar char="•"/>
            </a:pPr>
            <a:r>
              <a:rPr lang="en-US" sz="3000" b="1" spc="-1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20% </a:t>
            </a:r>
            <a:r>
              <a:rPr lang="en-US" sz="3000" spc="-18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at its lowest to </a:t>
            </a:r>
            <a:r>
              <a:rPr lang="en-US" sz="3000" b="1" spc="-1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65% </a:t>
            </a:r>
            <a:r>
              <a:rPr lang="en-US" sz="3000" spc="-18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at its highest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0000" y="4894058"/>
            <a:ext cx="6368470" cy="250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3000" b="1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Population disparities within countries</a:t>
            </a:r>
          </a:p>
          <a:p>
            <a:pPr marL="723902" lvl="1" indent="-361951" algn="l">
              <a:lnSpc>
                <a:spcPts val="3975"/>
              </a:lnSpc>
              <a:buFont typeface="Arial"/>
              <a:buChar char="•"/>
            </a:pPr>
            <a:r>
              <a:rPr lang="en-US" sz="3000" spc="-18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Age, gender, ethnicity, socioeconomic status and region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E0A17-AF60-2B92-4EA4-B4F65D0F4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5264C95-0D8E-EDAA-4367-97096036A27E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42F3A7C-F08F-453D-2412-449B6B325E98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17D7B89-F985-032D-20C2-7F684EB20803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3E3D3AE-0E06-35AC-FB8A-CB6F15391CFF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976D0B4D-B9BC-DCFD-51FD-F2AC19A8C94A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5760B09-3667-F529-8B9E-F43692EE691C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F7A285C-5E4F-427A-686B-1458276372F5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8F6BFAE7-582D-A109-6017-3AB10922CC7C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6B512B1-6F6D-6AE4-982E-38D7ECB49B31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51D65085-49CF-D219-E51F-62EDECF50192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DBB77DA2-A526-1A30-B865-90FE9905D395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8501715A-5F9F-2C9A-68F2-5EBE12D93E15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E9F1FD9B-EB5B-0FE5-64E7-DFC666CB7E78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1B4E9E47-ED81-219B-2578-237E0A304A84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BC7D81C6-747B-1418-E735-DE518990CDD4}"/>
              </a:ext>
            </a:extLst>
          </p:cNvPr>
          <p:cNvSpPr txBox="1"/>
          <p:nvPr/>
        </p:nvSpPr>
        <p:spPr>
          <a:xfrm>
            <a:off x="1028700" y="1028700"/>
            <a:ext cx="12611100" cy="1320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71"/>
              </a:lnSpc>
            </a:pPr>
            <a:r>
              <a:rPr lang="en-BE" sz="4000" b="1" spc="37" dirty="0">
                <a:solidFill>
                  <a:srgbClr val="D622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Inequalities from CVD across the EU</a:t>
            </a:r>
            <a:endParaRPr lang="en-US" sz="4000" b="1" spc="37" dirty="0">
              <a:solidFill>
                <a:srgbClr val="D6222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719"/>
              </a:lnSpc>
            </a:pP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4C4B0C-EB55-52CC-FC6F-095F2402D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590" y="2297035"/>
            <a:ext cx="16431986" cy="3321926"/>
          </a:xfrm>
          <a:prstGeom prst="rect">
            <a:avLst/>
          </a:prstGeom>
          <a:solidFill>
            <a:srgbClr val="FAE6E7"/>
          </a:solidFill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CD5CAF9-A92D-84BC-41AC-F960166BAB50}"/>
              </a:ext>
            </a:extLst>
          </p:cNvPr>
          <p:cNvGrpSpPr/>
          <p:nvPr/>
        </p:nvGrpSpPr>
        <p:grpSpPr>
          <a:xfrm>
            <a:off x="1344034" y="5970839"/>
            <a:ext cx="6739962" cy="792000"/>
            <a:chOff x="0" y="0"/>
            <a:chExt cx="8986616" cy="1056000"/>
          </a:xfrm>
          <a:solidFill>
            <a:srgbClr val="FAE6E7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8D9E78-FC98-2D98-11F5-E8BF96FD653F}"/>
                </a:ext>
              </a:extLst>
            </p:cNvPr>
            <p:cNvSpPr/>
            <p:nvPr/>
          </p:nvSpPr>
          <p:spPr>
            <a:xfrm>
              <a:off x="0" y="0"/>
              <a:ext cx="8986647" cy="1056005"/>
            </a:xfrm>
            <a:custGeom>
              <a:avLst/>
              <a:gdLst/>
              <a:ahLst/>
              <a:cxnLst/>
              <a:rect l="l" t="t" r="r" b="b"/>
              <a:pathLst>
                <a:path w="8986647" h="1056005">
                  <a:moveTo>
                    <a:pt x="176022" y="0"/>
                  </a:moveTo>
                  <a:lnTo>
                    <a:pt x="8986647" y="0"/>
                  </a:lnTo>
                  <a:lnTo>
                    <a:pt x="8986647" y="879983"/>
                  </a:lnTo>
                  <a:cubicBezTo>
                    <a:pt x="8986647" y="977138"/>
                    <a:pt x="8907907" y="1056005"/>
                    <a:pt x="8810625" y="1056005"/>
                  </a:cubicBezTo>
                  <a:lnTo>
                    <a:pt x="0" y="1056005"/>
                  </a:lnTo>
                  <a:lnTo>
                    <a:pt x="0" y="176022"/>
                  </a:lnTo>
                  <a:cubicBezTo>
                    <a:pt x="0" y="78740"/>
                    <a:pt x="78740" y="0"/>
                    <a:pt x="176022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>
                <a:highlight>
                  <a:srgbClr val="FAE6E7"/>
                </a:highlight>
              </a:endParaRPr>
            </a:p>
          </p:txBody>
        </p:sp>
      </p:grpSp>
      <p:grpSp>
        <p:nvGrpSpPr>
          <p:cNvPr id="20" name="Group 16">
            <a:extLst>
              <a:ext uri="{FF2B5EF4-FFF2-40B4-BE49-F238E27FC236}">
                <a16:creationId xmlns:a16="http://schemas.microsoft.com/office/drawing/2014/main" id="{30ECB2B3-9754-3D3E-AC54-79DAA2E57224}"/>
              </a:ext>
            </a:extLst>
          </p:cNvPr>
          <p:cNvGrpSpPr/>
          <p:nvPr/>
        </p:nvGrpSpPr>
        <p:grpSpPr>
          <a:xfrm>
            <a:off x="1286583" y="7085933"/>
            <a:ext cx="10287352" cy="1070773"/>
            <a:chOff x="0" y="0"/>
            <a:chExt cx="8986616" cy="1056000"/>
          </a:xfrm>
          <a:solidFill>
            <a:srgbClr val="FAE6E7"/>
          </a:solidFill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50A7D6C5-C430-0A2D-A962-1E602729865B}"/>
                </a:ext>
              </a:extLst>
            </p:cNvPr>
            <p:cNvSpPr/>
            <p:nvPr/>
          </p:nvSpPr>
          <p:spPr>
            <a:xfrm>
              <a:off x="0" y="0"/>
              <a:ext cx="8986647" cy="1056005"/>
            </a:xfrm>
            <a:custGeom>
              <a:avLst/>
              <a:gdLst/>
              <a:ahLst/>
              <a:cxnLst/>
              <a:rect l="l" t="t" r="r" b="b"/>
              <a:pathLst>
                <a:path w="8986647" h="1056005">
                  <a:moveTo>
                    <a:pt x="176022" y="0"/>
                  </a:moveTo>
                  <a:lnTo>
                    <a:pt x="8986647" y="0"/>
                  </a:lnTo>
                  <a:lnTo>
                    <a:pt x="8986647" y="879983"/>
                  </a:lnTo>
                  <a:cubicBezTo>
                    <a:pt x="8986647" y="977138"/>
                    <a:pt x="8907907" y="1056005"/>
                    <a:pt x="8810625" y="1056005"/>
                  </a:cubicBezTo>
                  <a:lnTo>
                    <a:pt x="0" y="1056005"/>
                  </a:lnTo>
                  <a:lnTo>
                    <a:pt x="0" y="176022"/>
                  </a:lnTo>
                  <a:cubicBezTo>
                    <a:pt x="0" y="78740"/>
                    <a:pt x="78740" y="0"/>
                    <a:pt x="176022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/>
            </a:p>
          </p:txBody>
        </p:sp>
      </p:grpSp>
      <p:sp>
        <p:nvSpPr>
          <p:cNvPr id="22" name="TextBox 35">
            <a:extLst>
              <a:ext uri="{FF2B5EF4-FFF2-40B4-BE49-F238E27FC236}">
                <a16:creationId xmlns:a16="http://schemas.microsoft.com/office/drawing/2014/main" id="{186FD893-A4F9-11C6-11E5-8E171C423994}"/>
              </a:ext>
            </a:extLst>
          </p:cNvPr>
          <p:cNvSpPr txBox="1"/>
          <p:nvPr/>
        </p:nvSpPr>
        <p:spPr>
          <a:xfrm>
            <a:off x="1651764" y="6240466"/>
            <a:ext cx="6124524" cy="322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 spc="2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40% of all deaths </a:t>
            </a:r>
            <a:r>
              <a:rPr lang="en-US" sz="2400" spc="22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 women are CVD</a:t>
            </a:r>
          </a:p>
        </p:txBody>
      </p:sp>
      <p:sp>
        <p:nvSpPr>
          <p:cNvPr id="23" name="TextBox 36">
            <a:extLst>
              <a:ext uri="{FF2B5EF4-FFF2-40B4-BE49-F238E27FC236}">
                <a16:creationId xmlns:a16="http://schemas.microsoft.com/office/drawing/2014/main" id="{C89F79D0-972C-70AB-3CCD-A00E6BD6BDCA}"/>
              </a:ext>
            </a:extLst>
          </p:cNvPr>
          <p:cNvSpPr txBox="1"/>
          <p:nvPr/>
        </p:nvSpPr>
        <p:spPr>
          <a:xfrm>
            <a:off x="1344034" y="7420630"/>
            <a:ext cx="1028738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spc="-14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Mortality following heart attack is </a:t>
            </a:r>
            <a:r>
              <a:rPr lang="en-BE" sz="2400" spc="-14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400" b="1" spc="2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20% greater in women </a:t>
            </a:r>
            <a:r>
              <a:rPr lang="en-US" sz="2400" spc="22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vs men</a:t>
            </a:r>
            <a:endParaRPr lang="en-BE" sz="2400" spc="22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l">
              <a:lnSpc>
                <a:spcPts val="2592"/>
              </a:lnSpc>
            </a:pPr>
            <a:endParaRPr lang="en-US" sz="2400" spc="22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6ECE9B9-A52C-9E69-C1DB-904FF8BE2812}"/>
              </a:ext>
            </a:extLst>
          </p:cNvPr>
          <p:cNvGrpSpPr/>
          <p:nvPr/>
        </p:nvGrpSpPr>
        <p:grpSpPr>
          <a:xfrm>
            <a:off x="1286582" y="8466300"/>
            <a:ext cx="8314617" cy="792000"/>
            <a:chOff x="0" y="0"/>
            <a:chExt cx="8986616" cy="1056000"/>
          </a:xfrm>
          <a:solidFill>
            <a:srgbClr val="FAE6E7"/>
          </a:solidFill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955558B-AD31-1D22-B770-5BABFFE1E1E2}"/>
                </a:ext>
              </a:extLst>
            </p:cNvPr>
            <p:cNvSpPr/>
            <p:nvPr/>
          </p:nvSpPr>
          <p:spPr>
            <a:xfrm>
              <a:off x="0" y="0"/>
              <a:ext cx="8986647" cy="1056005"/>
            </a:xfrm>
            <a:custGeom>
              <a:avLst/>
              <a:gdLst/>
              <a:ahLst/>
              <a:cxnLst/>
              <a:rect l="l" t="t" r="r" b="b"/>
              <a:pathLst>
                <a:path w="8986647" h="1056005">
                  <a:moveTo>
                    <a:pt x="176022" y="0"/>
                  </a:moveTo>
                  <a:lnTo>
                    <a:pt x="8986647" y="0"/>
                  </a:lnTo>
                  <a:lnTo>
                    <a:pt x="8986647" y="879983"/>
                  </a:lnTo>
                  <a:cubicBezTo>
                    <a:pt x="8986647" y="977138"/>
                    <a:pt x="8907907" y="1056005"/>
                    <a:pt x="8810625" y="1056005"/>
                  </a:cubicBezTo>
                  <a:lnTo>
                    <a:pt x="0" y="1056005"/>
                  </a:lnTo>
                  <a:lnTo>
                    <a:pt x="0" y="176022"/>
                  </a:lnTo>
                  <a:cubicBezTo>
                    <a:pt x="0" y="78740"/>
                    <a:pt x="78740" y="0"/>
                    <a:pt x="176022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>
                <a:highlight>
                  <a:srgbClr val="FAE6E7"/>
                </a:highlight>
              </a:endParaRPr>
            </a:p>
          </p:txBody>
        </p:sp>
      </p:grpSp>
      <p:sp>
        <p:nvSpPr>
          <p:cNvPr id="29" name="TextBox 35">
            <a:extLst>
              <a:ext uri="{FF2B5EF4-FFF2-40B4-BE49-F238E27FC236}">
                <a16:creationId xmlns:a16="http://schemas.microsoft.com/office/drawing/2014/main" id="{570DD1D9-D88E-E92B-DA25-A0C1F4D01DE1}"/>
              </a:ext>
            </a:extLst>
          </p:cNvPr>
          <p:cNvSpPr txBox="1"/>
          <p:nvPr/>
        </p:nvSpPr>
        <p:spPr>
          <a:xfrm>
            <a:off x="1447800" y="8693307"/>
            <a:ext cx="716280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da-DK" sz="2400" b="1" spc="22" dirty="0">
                <a:solidFill>
                  <a:srgbClr val="000000"/>
                </a:solidFill>
                <a:latin typeface="Montserrat Bold"/>
                <a:ea typeface="Montserrat Light"/>
                <a:cs typeface="Montserrat Light"/>
                <a:sym typeface="Montserrat Bold"/>
              </a:rPr>
              <a:t>W</a:t>
            </a:r>
            <a:r>
              <a:rPr lang="en-BE" sz="2400" b="1" spc="22" dirty="0">
                <a:solidFill>
                  <a:srgbClr val="000000"/>
                </a:solidFill>
                <a:latin typeface="Montserrat Bold"/>
                <a:ea typeface="Montserrat Light"/>
                <a:cs typeface="Montserrat Light"/>
                <a:sym typeface="Montserrat Bold"/>
              </a:rPr>
              <a:t>omen are underrepresented in research</a:t>
            </a:r>
            <a:endParaRPr lang="en-US" sz="2400" spc="22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268343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D70CC-4EED-FB1F-0B2E-0FAC9EF3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D9A0493-D338-3FE1-AF39-F04682C8E6FD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662D641-9F65-52C0-93EA-538B0D239943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6D76FD7-D1EE-F3B5-4C0B-E155D7C65E3A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77AB384-D738-D2B5-9216-B88C68A020E1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49241373-EC7E-C4C6-7623-4332133F80C1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4A8B63C-41EA-4169-76A2-D4E8BD15C362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900F012-C289-0FAA-EBB1-DB629319E886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15BF15B3-358A-217C-DA66-D6A1F2ED2319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F8D366D-E3FD-A547-97D1-9E55E3C0D079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4462A39B-D5DB-8C75-7FAD-AF9DA7F1BA1C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BF179EA1-65E3-6D0B-2B4D-3F1E9FBD07DD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F4E83252-E887-FCAE-CDF5-70B5E4BA413C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0D900702-6369-E1D1-184F-D75F4B692DF8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1851B6B0-8854-7C31-51FD-F88894B89800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6A244CC3-9CB1-493C-8370-160EE45237F0}"/>
              </a:ext>
            </a:extLst>
          </p:cNvPr>
          <p:cNvSpPr txBox="1"/>
          <p:nvPr/>
        </p:nvSpPr>
        <p:spPr>
          <a:xfrm>
            <a:off x="1028700" y="1028700"/>
            <a:ext cx="12611100" cy="1320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71"/>
              </a:lnSpc>
            </a:pPr>
            <a:r>
              <a:rPr lang="en-BE" sz="4000" b="1" spc="37" dirty="0">
                <a:solidFill>
                  <a:srgbClr val="D622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Inequalities from CVD across the EU</a:t>
            </a:r>
            <a:endParaRPr lang="en-US" sz="4000" b="1" spc="37" dirty="0">
              <a:solidFill>
                <a:srgbClr val="D6222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719"/>
              </a:lnSpc>
            </a:pP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Picture 10" descr="A heart disease diagram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9A640E73-B33B-16D0-73A9-EC7E52CDA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131300"/>
            <a:ext cx="12527216" cy="6911234"/>
          </a:xfrm>
          <a:prstGeom prst="rect">
            <a:avLst/>
          </a:prstGeom>
        </p:spPr>
      </p:pic>
      <p:sp>
        <p:nvSpPr>
          <p:cNvPr id="12" name="Freeform 18">
            <a:extLst>
              <a:ext uri="{FF2B5EF4-FFF2-40B4-BE49-F238E27FC236}">
                <a16:creationId xmlns:a16="http://schemas.microsoft.com/office/drawing/2014/main" id="{89EF43F0-04FB-1F2B-BD2F-35D1EF4067ED}"/>
              </a:ext>
            </a:extLst>
          </p:cNvPr>
          <p:cNvSpPr/>
          <p:nvPr/>
        </p:nvSpPr>
        <p:spPr>
          <a:xfrm>
            <a:off x="13189175" y="2297784"/>
            <a:ext cx="4843011" cy="624532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AE6E7"/>
          </a:solidFill>
        </p:spPr>
        <p:txBody>
          <a:bodyPr/>
          <a:lstStyle/>
          <a:p>
            <a:r>
              <a:rPr lang="en-BE" sz="4400" dirty="0">
                <a:latin typeface="Montserrat Light" panose="00000400000000000000" pitchFamily="2" charset="0"/>
              </a:rPr>
              <a:t>A </a:t>
            </a:r>
            <a:r>
              <a:rPr lang="en-BE" sz="4400" b="1" dirty="0">
                <a:latin typeface="Montserrat Light" panose="00000400000000000000" pitchFamily="2" charset="0"/>
              </a:rPr>
              <a:t>woman in Lithuania </a:t>
            </a:r>
            <a:r>
              <a:rPr lang="en-BE" sz="4400" dirty="0">
                <a:latin typeface="Montserrat Light" panose="00000400000000000000" pitchFamily="2" charset="0"/>
              </a:rPr>
              <a:t>is </a:t>
            </a:r>
          </a:p>
          <a:p>
            <a:r>
              <a:rPr lang="en-BE" sz="4400" b="1" dirty="0">
                <a:solidFill>
                  <a:srgbClr val="FF0000"/>
                </a:solidFill>
                <a:latin typeface="Montserrat Light" panose="00000400000000000000" pitchFamily="2" charset="0"/>
              </a:rPr>
              <a:t>13 times more </a:t>
            </a:r>
          </a:p>
          <a:p>
            <a:r>
              <a:rPr lang="en-BE" sz="4400" b="1" dirty="0">
                <a:solidFill>
                  <a:srgbClr val="FF0000"/>
                </a:solidFill>
                <a:latin typeface="Montserrat Light" panose="00000400000000000000" pitchFamily="2" charset="0"/>
              </a:rPr>
              <a:t>likely </a:t>
            </a:r>
          </a:p>
          <a:p>
            <a:r>
              <a:rPr lang="en-BE" sz="4400" dirty="0">
                <a:latin typeface="Montserrat Light" panose="00000400000000000000" pitchFamily="2" charset="0"/>
              </a:rPr>
              <a:t>to die from coronary heart disease than a woman in France</a:t>
            </a:r>
          </a:p>
        </p:txBody>
      </p:sp>
    </p:spTree>
    <p:extLst>
      <p:ext uri="{BB962C8B-B14F-4D97-AF65-F5344CB8AC3E}">
        <p14:creationId xmlns:p14="http://schemas.microsoft.com/office/powerpoint/2010/main" val="3250053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2D1D6-4B27-6505-A706-23C5DEA2C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942DF07-B4C1-1D84-4B31-5864E7A03676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25136DB-AAF0-4692-9003-9F0BE032B38D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F78F702-8FE9-1750-4CBE-656DF9A84F7D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A52DDB8-133D-C9B4-EB27-F63BCED05825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14BA99A4-F48D-3C63-39AF-2F783B5197A8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548B765C-9A34-B4FB-82C5-5F03CAB0B6B6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694A133-5EC6-2389-3E99-CAAC3E4D0BB4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8E5B5952-8E89-2B99-1E2C-08303EBAAE52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5B87C8B-B1AB-F8E8-05A1-DD98678DDD03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1D997FD2-2BA9-8565-FF05-E3DF2F7CC602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23A93305-F166-492A-4541-69D40825BB4B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7976E253-4787-17A2-71E0-8F1ABB33B34F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94B5A165-05E8-9123-3959-E4FF5FC5207A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CD07196B-5ACE-3624-359F-B5D546C05AEB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1A09C421-9A1C-CC54-B35C-AA9DE8509646}"/>
              </a:ext>
            </a:extLst>
          </p:cNvPr>
          <p:cNvSpPr txBox="1"/>
          <p:nvPr/>
        </p:nvSpPr>
        <p:spPr>
          <a:xfrm>
            <a:off x="381000" y="1142165"/>
            <a:ext cx="13906500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da-DK" sz="4800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BE" sz="4800" spc="52" dirty="0" err="1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nequalities</a:t>
            </a:r>
            <a:r>
              <a:rPr lang="en-BE" sz="4800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 in the EU: East – West divide</a:t>
            </a:r>
          </a:p>
          <a:p>
            <a:pPr algn="l">
              <a:lnSpc>
                <a:spcPts val="6719"/>
              </a:lnSpc>
            </a:pP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Picture 10" descr="A graph of a number of people with different colored lines&#10;&#10;Description automatically generated with medium confidence">
            <a:extLst>
              <a:ext uri="{FF2B5EF4-FFF2-40B4-BE49-F238E27FC236}">
                <a16:creationId xmlns:a16="http://schemas.microsoft.com/office/drawing/2014/main" id="{8DB41370-EC13-8C92-60BE-4EAF510B5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2127022"/>
            <a:ext cx="13030601" cy="736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09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8DE5-1DC2-AFB3-8564-50A5768BE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44CBB57-457E-BEED-0213-E639A9DCDA05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001D837-F41C-359F-400A-1F3561E28046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7058A2B-E032-F784-7CD6-3C6E100835A0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6BA2735-9729-D106-50FD-284684B18857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1D5E23C2-A942-9D5B-7FE4-4767C3242E91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8B8BCC6-A313-B77A-68FE-6D78DFD987D5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88BCB5C-45E6-B5F4-F125-D9AFB531FC59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42EDAF9-4C65-64F6-8E80-BD4A9F52C6A5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1BDDEB3-D612-FC7C-57CE-E6226A8E7564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C09DD39C-8970-D9E9-16F3-5DEF46DF0C5F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4CA47D9D-C8A2-6243-658C-885E1020D38B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BA499FF7-A171-8FCE-F779-BC05AE3EAC21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4D8135BD-4495-143F-77D4-796388241CC8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7EC0460A-59B1-83EE-C4DC-8C16548D38F8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B8F1E9FA-E8EB-60A3-B034-244C47E16C6B}"/>
              </a:ext>
            </a:extLst>
          </p:cNvPr>
          <p:cNvSpPr txBox="1"/>
          <p:nvPr/>
        </p:nvSpPr>
        <p:spPr>
          <a:xfrm>
            <a:off x="1028700" y="1028700"/>
            <a:ext cx="12611100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Causes of death in the EU</a:t>
            </a:r>
          </a:p>
          <a:p>
            <a:pPr algn="l">
              <a:lnSpc>
                <a:spcPts val="6719"/>
              </a:lnSpc>
            </a:pP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21311DA-C2A9-1875-505E-580E8DC98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026" y="2933492"/>
            <a:ext cx="9985574" cy="5686035"/>
          </a:xfrm>
          <a:prstGeom prst="rect">
            <a:avLst/>
          </a:prstGeom>
        </p:spPr>
      </p:pic>
      <p:grpSp>
        <p:nvGrpSpPr>
          <p:cNvPr id="24" name="Group 12">
            <a:extLst>
              <a:ext uri="{FF2B5EF4-FFF2-40B4-BE49-F238E27FC236}">
                <a16:creationId xmlns:a16="http://schemas.microsoft.com/office/drawing/2014/main" id="{5E48A7E1-A789-0E8D-D7A5-A86817233007}"/>
              </a:ext>
            </a:extLst>
          </p:cNvPr>
          <p:cNvGrpSpPr/>
          <p:nvPr/>
        </p:nvGrpSpPr>
        <p:grpSpPr>
          <a:xfrm>
            <a:off x="759844" y="8905239"/>
            <a:ext cx="14478000" cy="546349"/>
            <a:chOff x="-54477" y="289441"/>
            <a:chExt cx="10065861" cy="886375"/>
          </a:xfrm>
          <a:solidFill>
            <a:srgbClr val="FAE6E7"/>
          </a:solidFill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DEA79799-7FD0-F456-2303-C2A32785F3FE}"/>
                </a:ext>
              </a:extLst>
            </p:cNvPr>
            <p:cNvSpPr/>
            <p:nvPr/>
          </p:nvSpPr>
          <p:spPr>
            <a:xfrm>
              <a:off x="-54477" y="289441"/>
              <a:ext cx="10065861" cy="886375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anchor="ctr"/>
            <a:lstStyle/>
            <a:p>
              <a:r>
                <a:rPr lang="da-DK" sz="1600" b="1" dirty="0">
                  <a:latin typeface="Montserrat Light" panose="00000400000000000000" pitchFamily="2" charset="0"/>
                </a:rPr>
                <a:t>S</a:t>
              </a:r>
              <a:r>
                <a:rPr lang="en-BE" sz="1600" b="1" dirty="0" err="1">
                  <a:latin typeface="Montserrat Light" panose="00000400000000000000" pitchFamily="2" charset="0"/>
                </a:rPr>
                <a:t>ource</a:t>
              </a:r>
              <a:r>
                <a:rPr lang="en-BE" sz="1600" b="1" dirty="0">
                  <a:latin typeface="Montserrat Light" panose="00000400000000000000" pitchFamily="2" charset="0"/>
                </a:rPr>
                <a:t> : global burden of disease</a:t>
              </a:r>
            </a:p>
          </p:txBody>
        </p:sp>
      </p:grpSp>
      <p:grpSp>
        <p:nvGrpSpPr>
          <p:cNvPr id="27" name="Group 12">
            <a:extLst>
              <a:ext uri="{FF2B5EF4-FFF2-40B4-BE49-F238E27FC236}">
                <a16:creationId xmlns:a16="http://schemas.microsoft.com/office/drawing/2014/main" id="{1F6C5295-54D0-7C7F-D613-CE702E2673CE}"/>
              </a:ext>
            </a:extLst>
          </p:cNvPr>
          <p:cNvGrpSpPr/>
          <p:nvPr/>
        </p:nvGrpSpPr>
        <p:grpSpPr>
          <a:xfrm>
            <a:off x="1197602" y="2133452"/>
            <a:ext cx="14457016" cy="613668"/>
            <a:chOff x="0" y="0"/>
            <a:chExt cx="10065861" cy="1152144"/>
          </a:xfrm>
          <a:solidFill>
            <a:srgbClr val="FAE6E7"/>
          </a:solidFill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A198B26E-FB69-583A-FAFE-CA71D129F0B7}"/>
                </a:ext>
              </a:extLst>
            </p:cNvPr>
            <p:cNvSpPr/>
            <p:nvPr/>
          </p:nvSpPr>
          <p:spPr>
            <a:xfrm>
              <a:off x="0" y="0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r>
                <a:rPr lang="en-BE" sz="2800" dirty="0">
                  <a:latin typeface="Montserrat Light" panose="00000400000000000000" pitchFamily="2" charset="0"/>
                </a:rPr>
                <a:t>All non-communicable diseases combined</a:t>
              </a:r>
              <a:endParaRPr lang="en-BE" sz="3200" b="1" dirty="0"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8223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1B95-8D60-501C-5E06-32058B689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AF98AC8-6103-6F95-D8A3-65445474A659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ABE862D-FD15-D211-E1CC-875E5DC8CF71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F05DCD3F-0DD1-A7F4-C6E3-9B58AAF97D28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91D3582-1B13-AF7B-7015-F00702982D72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971ED172-5436-64A8-EEDB-ED990F7F0D4A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292A1A2-12BC-91E2-FBF1-D15DBFB9DD77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17523DF-367F-8348-1C88-BB0D24B98191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CD07402F-E5A0-C112-DA06-D14DB9F143A3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0E137F1-05C8-B12B-BDC5-1A192EB47329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6D88CA3F-8AA0-EEC4-A8C8-AE4021777947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38B5AC21-1F63-26FC-3F62-1B30DA7D6CB6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ED50BCCA-C707-605B-CCF9-77471E66E5F9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3C60AC74-D065-A546-103A-35775BAC3085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0DA48432-55F8-084A-321C-79AB621CFD35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5D2314A8-7F5C-3EB6-CD8C-BB2B6142908B}"/>
              </a:ext>
            </a:extLst>
          </p:cNvPr>
          <p:cNvSpPr txBox="1"/>
          <p:nvPr/>
        </p:nvSpPr>
        <p:spPr>
          <a:xfrm>
            <a:off x="1028700" y="1028700"/>
            <a:ext cx="12611100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Causes of death in the EU</a:t>
            </a:r>
          </a:p>
          <a:p>
            <a:pPr algn="l">
              <a:lnSpc>
                <a:spcPts val="6719"/>
              </a:lnSpc>
            </a:pP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D3D83E-CCAB-8F6F-F64B-392F65F62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371" y="2895210"/>
            <a:ext cx="3962953" cy="46297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413857-6DA9-7223-5CE9-6C4BA15F0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4386" y="3109629"/>
            <a:ext cx="3991532" cy="44297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1AD8B9-C08C-BF71-7526-3033E1EA6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4981" y="3000000"/>
            <a:ext cx="4029637" cy="4525006"/>
          </a:xfrm>
          <a:prstGeom prst="rect">
            <a:avLst/>
          </a:prstGeom>
        </p:spPr>
      </p:pic>
      <p:grpSp>
        <p:nvGrpSpPr>
          <p:cNvPr id="18" name="Group 12">
            <a:extLst>
              <a:ext uri="{FF2B5EF4-FFF2-40B4-BE49-F238E27FC236}">
                <a16:creationId xmlns:a16="http://schemas.microsoft.com/office/drawing/2014/main" id="{A1BC253A-B1AD-2B23-EAAD-2A5710A152BF}"/>
              </a:ext>
            </a:extLst>
          </p:cNvPr>
          <p:cNvGrpSpPr/>
          <p:nvPr/>
        </p:nvGrpSpPr>
        <p:grpSpPr>
          <a:xfrm>
            <a:off x="1197602" y="2133452"/>
            <a:ext cx="14457016" cy="613668"/>
            <a:chOff x="0" y="0"/>
            <a:chExt cx="10065861" cy="1152144"/>
          </a:xfrm>
          <a:solidFill>
            <a:srgbClr val="FAE6E7"/>
          </a:solidFill>
        </p:grpSpPr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DED7220F-97CC-C1B4-6B89-B55CBD5F0945}"/>
                </a:ext>
              </a:extLst>
            </p:cNvPr>
            <p:cNvSpPr/>
            <p:nvPr/>
          </p:nvSpPr>
          <p:spPr>
            <a:xfrm>
              <a:off x="0" y="0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r>
                <a:rPr lang="en-BE" sz="2800" dirty="0">
                  <a:latin typeface="Montserrat Light" panose="00000400000000000000" pitchFamily="2" charset="0"/>
                </a:rPr>
                <a:t>Cardiovascular				Cancer					Diabetes/kidney</a:t>
              </a:r>
              <a:endParaRPr lang="en-BE" sz="3200" b="1" dirty="0"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7E168BA6-1950-DF85-80F0-584227D3ACCE}"/>
              </a:ext>
            </a:extLst>
          </p:cNvPr>
          <p:cNvGrpSpPr/>
          <p:nvPr/>
        </p:nvGrpSpPr>
        <p:grpSpPr>
          <a:xfrm>
            <a:off x="1071644" y="7777886"/>
            <a:ext cx="14457016" cy="916871"/>
            <a:chOff x="-44644" y="-511677"/>
            <a:chExt cx="10065861" cy="1721399"/>
          </a:xfrm>
          <a:solidFill>
            <a:srgbClr val="FAE6E7"/>
          </a:solidFill>
        </p:grpSpPr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0871785-FBE9-F2F1-87FB-FD70ADB66BE1}"/>
                </a:ext>
              </a:extLst>
            </p:cNvPr>
            <p:cNvSpPr/>
            <p:nvPr/>
          </p:nvSpPr>
          <p:spPr>
            <a:xfrm>
              <a:off x="-44644" y="-511677"/>
              <a:ext cx="10065861" cy="1721399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r>
                <a:rPr lang="da-DK" sz="2000" b="1" dirty="0">
                  <a:latin typeface="Montserrat Light" panose="00000400000000000000" pitchFamily="2" charset="0"/>
                </a:rPr>
                <a:t>D</a:t>
              </a:r>
              <a:r>
                <a:rPr lang="en-BE" sz="2000" b="1" dirty="0" err="1">
                  <a:latin typeface="Montserrat Light" panose="00000400000000000000" pitchFamily="2" charset="0"/>
                </a:rPr>
                <a:t>iet</a:t>
              </a:r>
              <a:r>
                <a:rPr lang="en-BE" sz="2000" b="1" dirty="0">
                  <a:latin typeface="Montserrat Light" panose="00000400000000000000" pitchFamily="2" charset="0"/>
                </a:rPr>
                <a:t> </a:t>
              </a:r>
              <a:r>
                <a:rPr lang="en-BE" sz="2000" dirty="0">
                  <a:latin typeface="Montserrat Light" panose="00000400000000000000" pitchFamily="2" charset="0"/>
                </a:rPr>
                <a:t>: 27% of all CVD				</a:t>
              </a:r>
              <a:r>
                <a:rPr lang="en-BE" sz="2000" b="1" dirty="0">
                  <a:latin typeface="Montserrat Light" panose="00000400000000000000" pitchFamily="2" charset="0"/>
                </a:rPr>
                <a:t>Diet</a:t>
              </a:r>
              <a:r>
                <a:rPr lang="en-BE" sz="2000" dirty="0">
                  <a:latin typeface="Montserrat Light" panose="00000400000000000000" pitchFamily="2" charset="0"/>
                </a:rPr>
                <a:t> : 8% of all cancer				</a:t>
              </a:r>
              <a:r>
                <a:rPr lang="en-BE" sz="2000" b="1" dirty="0">
                  <a:latin typeface="Montserrat Light" panose="00000400000000000000" pitchFamily="2" charset="0"/>
                </a:rPr>
                <a:t>Diet</a:t>
              </a:r>
              <a:r>
                <a:rPr lang="en-BE" sz="2000" dirty="0">
                  <a:latin typeface="Montserrat Light" panose="00000400000000000000" pitchFamily="2" charset="0"/>
                </a:rPr>
                <a:t>: 28% of all diabetes </a:t>
              </a:r>
            </a:p>
            <a:p>
              <a:r>
                <a:rPr lang="en-BE" sz="2000" dirty="0">
                  <a:latin typeface="Montserrat Light" panose="00000400000000000000" pitchFamily="2" charset="0"/>
                </a:rPr>
                <a:t>(high blood pressure: 50%)</a:t>
              </a: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FCD444AA-6C93-8374-E6CD-870A17BA41B6}"/>
              </a:ext>
            </a:extLst>
          </p:cNvPr>
          <p:cNvGrpSpPr/>
          <p:nvPr/>
        </p:nvGrpSpPr>
        <p:grpSpPr>
          <a:xfrm>
            <a:off x="969523" y="8905239"/>
            <a:ext cx="14478000" cy="546349"/>
            <a:chOff x="-54477" y="289441"/>
            <a:chExt cx="10065861" cy="886375"/>
          </a:xfrm>
          <a:solidFill>
            <a:srgbClr val="FAE6E7"/>
          </a:solidFill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F700DEFE-4132-5B14-9AE3-3A753D1B1688}"/>
                </a:ext>
              </a:extLst>
            </p:cNvPr>
            <p:cNvSpPr/>
            <p:nvPr/>
          </p:nvSpPr>
          <p:spPr>
            <a:xfrm>
              <a:off x="-54477" y="289441"/>
              <a:ext cx="10065861" cy="886375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anchor="ctr"/>
            <a:lstStyle/>
            <a:p>
              <a:r>
                <a:rPr lang="da-DK" sz="1600" b="1" dirty="0">
                  <a:latin typeface="Montserrat Light" panose="00000400000000000000" pitchFamily="2" charset="0"/>
                </a:rPr>
                <a:t>S</a:t>
              </a:r>
              <a:r>
                <a:rPr lang="en-BE" sz="1600" b="1" dirty="0" err="1">
                  <a:latin typeface="Montserrat Light" panose="00000400000000000000" pitchFamily="2" charset="0"/>
                </a:rPr>
                <a:t>ource</a:t>
              </a:r>
              <a:r>
                <a:rPr lang="en-BE" sz="1600" b="1" dirty="0">
                  <a:latin typeface="Montserrat Light" panose="00000400000000000000" pitchFamily="2" charset="0"/>
                </a:rPr>
                <a:t> : global burden of disease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0365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EC80D-85D3-D639-26FA-D6ED2CE03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DF4DDCB-5DB0-B6B6-1309-F5A89F133710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50E3FEF-9052-CDBF-A62D-F8D90E7B4E71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10396B5-9D32-DA70-CD2A-815A8F33BCD7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C251AC7-435C-169D-EF3F-8427701DF2E2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EF0D10CA-38FC-F7D9-3265-3A1CA7EF2835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DD90551-FF3F-FEE4-2349-5480D31C492F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DA7CC7C-A676-07B4-4E63-E852385BC582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4E7B46C-032F-F804-4DC6-5A4334D257C5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D199C10-E09B-CA22-5BEF-885362264AB0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07FC338D-913D-0EC0-C6E1-E50A49634528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2A530C5E-9EFD-2A05-BAFD-B6ADCB8018B7}"/>
              </a:ext>
            </a:extLst>
          </p:cNvPr>
          <p:cNvGrpSpPr/>
          <p:nvPr/>
        </p:nvGrpSpPr>
        <p:grpSpPr>
          <a:xfrm>
            <a:off x="734742" y="2837047"/>
            <a:ext cx="144340" cy="144340"/>
            <a:chOff x="0" y="0"/>
            <a:chExt cx="192453" cy="19245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EA35E12-6BA5-C842-0A43-4CFA6FB05B6D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A59507C-2B60-325F-9083-553EA1EA3B05}"/>
              </a:ext>
            </a:extLst>
          </p:cNvPr>
          <p:cNvGrpSpPr/>
          <p:nvPr/>
        </p:nvGrpSpPr>
        <p:grpSpPr>
          <a:xfrm>
            <a:off x="1109003" y="4851763"/>
            <a:ext cx="14483776" cy="904494"/>
            <a:chOff x="-127437" y="1260504"/>
            <a:chExt cx="8595233" cy="1205992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1675259-8218-4FB0-D521-726673107ADA}"/>
                </a:ext>
              </a:extLst>
            </p:cNvPr>
            <p:cNvSpPr/>
            <p:nvPr/>
          </p:nvSpPr>
          <p:spPr>
            <a:xfrm>
              <a:off x="-127437" y="1260504"/>
              <a:ext cx="8595233" cy="1205992"/>
            </a:xfrm>
            <a:custGeom>
              <a:avLst/>
              <a:gdLst/>
              <a:ahLst/>
              <a:cxnLst/>
              <a:rect l="l" t="t" r="r" b="b"/>
              <a:pathLst>
                <a:path w="8595233" h="1205992">
                  <a:moveTo>
                    <a:pt x="201041" y="0"/>
                  </a:moveTo>
                  <a:lnTo>
                    <a:pt x="8595233" y="0"/>
                  </a:lnTo>
                  <a:lnTo>
                    <a:pt x="8595233" y="1004951"/>
                  </a:lnTo>
                  <a:cubicBezTo>
                    <a:pt x="8595233" y="1115949"/>
                    <a:pt x="8505189" y="1205992"/>
                    <a:pt x="8394192" y="1205992"/>
                  </a:cubicBezTo>
                  <a:lnTo>
                    <a:pt x="0" y="1205992"/>
                  </a:lnTo>
                  <a:lnTo>
                    <a:pt x="0" y="201041"/>
                  </a:lnTo>
                  <a:cubicBezTo>
                    <a:pt x="0" y="90043"/>
                    <a:pt x="90043" y="0"/>
                    <a:pt x="201041" y="0"/>
                  </a:cubicBezTo>
                  <a:close/>
                </a:path>
              </a:pathLst>
            </a:custGeom>
            <a:solidFill>
              <a:srgbClr val="FAE6E7"/>
            </a:solidFill>
          </p:spPr>
          <p:txBody>
            <a:bodyPr/>
            <a:lstStyle/>
            <a:p>
              <a:r>
                <a:rPr lang="en-BE" sz="2800" dirty="0">
                  <a:latin typeface="Montserrat Light" panose="00000400000000000000" pitchFamily="2" charset="0"/>
                </a:rPr>
                <a:t>Reduced exposure to risk factors increases the number of years lived in good health</a:t>
              </a:r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1B7A0DA6-D17E-5742-0FB9-200214DD691D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1D5BD0A2-7E10-A5DA-9D0C-6F27EA3E19E2}"/>
              </a:ext>
            </a:extLst>
          </p:cNvPr>
          <p:cNvGrpSpPr/>
          <p:nvPr/>
        </p:nvGrpSpPr>
        <p:grpSpPr>
          <a:xfrm>
            <a:off x="771722" y="3975328"/>
            <a:ext cx="133304" cy="144341"/>
            <a:chOff x="0" y="0"/>
            <a:chExt cx="177739" cy="19245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F97A6CE6-F1FB-174E-558B-CC676B6FA84B}"/>
                </a:ext>
              </a:extLst>
            </p:cNvPr>
            <p:cNvSpPr/>
            <p:nvPr/>
          </p:nvSpPr>
          <p:spPr>
            <a:xfrm>
              <a:off x="0" y="0"/>
              <a:ext cx="177800" cy="192532"/>
            </a:xfrm>
            <a:custGeom>
              <a:avLst/>
              <a:gdLst/>
              <a:ahLst/>
              <a:cxnLst/>
              <a:rect l="l" t="t" r="r" b="b"/>
              <a:pathLst>
                <a:path w="177800" h="192532">
                  <a:moveTo>
                    <a:pt x="0" y="96266"/>
                  </a:moveTo>
                  <a:cubicBezTo>
                    <a:pt x="0" y="43053"/>
                    <a:pt x="39751" y="0"/>
                    <a:pt x="88900" y="0"/>
                  </a:cubicBezTo>
                  <a:cubicBezTo>
                    <a:pt x="138049" y="0"/>
                    <a:pt x="177800" y="43053"/>
                    <a:pt x="177800" y="96266"/>
                  </a:cubicBezTo>
                  <a:cubicBezTo>
                    <a:pt x="177800" y="149479"/>
                    <a:pt x="138049" y="192532"/>
                    <a:pt x="88900" y="192532"/>
                  </a:cubicBezTo>
                  <a:cubicBezTo>
                    <a:pt x="39751" y="192532"/>
                    <a:pt x="0" y="149479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6" name="AutoShape 26">
            <a:extLst>
              <a:ext uri="{FF2B5EF4-FFF2-40B4-BE49-F238E27FC236}">
                <a16:creationId xmlns:a16="http://schemas.microsoft.com/office/drawing/2014/main" id="{D63AF893-C44A-4A7D-98D8-B12F01764B97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839FC2C4-6AB7-D3B5-392A-E074F083363B}"/>
              </a:ext>
            </a:extLst>
          </p:cNvPr>
          <p:cNvGrpSpPr/>
          <p:nvPr/>
        </p:nvGrpSpPr>
        <p:grpSpPr>
          <a:xfrm>
            <a:off x="816211" y="5229833"/>
            <a:ext cx="144340" cy="144340"/>
            <a:chOff x="0" y="0"/>
            <a:chExt cx="192453" cy="19245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4B7AA06-5ECA-BAE3-655D-3AF0AEA79079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1" name="AutoShape 31">
            <a:extLst>
              <a:ext uri="{FF2B5EF4-FFF2-40B4-BE49-F238E27FC236}">
                <a16:creationId xmlns:a16="http://schemas.microsoft.com/office/drawing/2014/main" id="{0C2B89CD-8EA7-557E-42B9-B01E8E8CEBAE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4722092C-4212-7F90-C3B3-1D6312D2A860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EBF1F4EB-FF7D-5410-A2F4-211E5C9B6CF4}"/>
              </a:ext>
            </a:extLst>
          </p:cNvPr>
          <p:cNvSpPr txBox="1"/>
          <p:nvPr/>
        </p:nvSpPr>
        <p:spPr>
          <a:xfrm>
            <a:off x="1028700" y="1028700"/>
            <a:ext cx="12915900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The need to keep people healthy</a:t>
            </a: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" name="Freeform 18">
            <a:extLst>
              <a:ext uri="{FF2B5EF4-FFF2-40B4-BE49-F238E27FC236}">
                <a16:creationId xmlns:a16="http://schemas.microsoft.com/office/drawing/2014/main" id="{29811FF7-A6AF-9BDC-F290-66A3D32D5451}"/>
              </a:ext>
            </a:extLst>
          </p:cNvPr>
          <p:cNvSpPr/>
          <p:nvPr/>
        </p:nvSpPr>
        <p:spPr>
          <a:xfrm>
            <a:off x="2362200" y="6152898"/>
            <a:ext cx="5521992" cy="2278593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>
                <a:latin typeface="Montserrat Light" panose="00000400000000000000" pitchFamily="2" charset="0"/>
              </a:rPr>
              <a:t>Unhealthy diet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>
                <a:latin typeface="Montserrat Light" panose="00000400000000000000" pitchFamily="2" charset="0"/>
              </a:rPr>
              <a:t>Tobacco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>
                <a:latin typeface="Montserrat Light" panose="00000400000000000000" pitchFamily="2" charset="0"/>
              </a:rPr>
              <a:t>Physical inactivity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>
                <a:latin typeface="Montserrat Light" panose="00000400000000000000" pitchFamily="2" charset="0"/>
              </a:rPr>
              <a:t>Alcohol consumption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>
                <a:latin typeface="Montserrat Light" panose="00000400000000000000" pitchFamily="2" charset="0"/>
              </a:rPr>
              <a:t>Air pollution</a:t>
            </a:r>
          </a:p>
        </p:txBody>
      </p:sp>
      <p:grpSp>
        <p:nvGrpSpPr>
          <p:cNvPr id="46" name="Group 12">
            <a:extLst>
              <a:ext uri="{FF2B5EF4-FFF2-40B4-BE49-F238E27FC236}">
                <a16:creationId xmlns:a16="http://schemas.microsoft.com/office/drawing/2014/main" id="{A4FBDB95-AB7E-F105-22D3-DB2730B65C9C}"/>
              </a:ext>
            </a:extLst>
          </p:cNvPr>
          <p:cNvGrpSpPr/>
          <p:nvPr/>
        </p:nvGrpSpPr>
        <p:grpSpPr>
          <a:xfrm>
            <a:off x="1197602" y="2379102"/>
            <a:ext cx="14395177" cy="913865"/>
            <a:chOff x="0" y="0"/>
            <a:chExt cx="10065861" cy="1152144"/>
          </a:xfrm>
          <a:solidFill>
            <a:srgbClr val="FAE6E7"/>
          </a:solidFill>
        </p:grpSpPr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8045A219-B5F7-5D24-F5D1-C05C4F1E4F96}"/>
                </a:ext>
              </a:extLst>
            </p:cNvPr>
            <p:cNvSpPr/>
            <p:nvPr/>
          </p:nvSpPr>
          <p:spPr>
            <a:xfrm>
              <a:off x="0" y="0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968F2E38-0934-D5E3-76C5-776D4957E1DD}"/>
              </a:ext>
            </a:extLst>
          </p:cNvPr>
          <p:cNvSpPr txBox="1"/>
          <p:nvPr/>
        </p:nvSpPr>
        <p:spPr>
          <a:xfrm>
            <a:off x="1141660" y="2598813"/>
            <a:ext cx="14174540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56"/>
              </a:lnSpc>
            </a:pPr>
            <a:r>
              <a:rPr lang="en-BE" sz="3200" b="1" dirty="0">
                <a:latin typeface="Montserrat Light" panose="00000400000000000000" pitchFamily="2" charset="0"/>
              </a:rPr>
              <a:t>80 % of CVD can be prevented; 40% of cancer can be prevented</a:t>
            </a:r>
          </a:p>
        </p:txBody>
      </p:sp>
      <p:grpSp>
        <p:nvGrpSpPr>
          <p:cNvPr id="11" name="Group 12">
            <a:extLst>
              <a:ext uri="{FF2B5EF4-FFF2-40B4-BE49-F238E27FC236}">
                <a16:creationId xmlns:a16="http://schemas.microsoft.com/office/drawing/2014/main" id="{3B2E2062-C879-2856-E23B-680F537C890F}"/>
              </a:ext>
            </a:extLst>
          </p:cNvPr>
          <p:cNvGrpSpPr/>
          <p:nvPr/>
        </p:nvGrpSpPr>
        <p:grpSpPr>
          <a:xfrm>
            <a:off x="1129423" y="3477041"/>
            <a:ext cx="14442935" cy="1030735"/>
            <a:chOff x="0" y="0"/>
            <a:chExt cx="10065861" cy="1152144"/>
          </a:xfrm>
          <a:solidFill>
            <a:srgbClr val="FAE6E7"/>
          </a:solidFill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B4212B55-65B1-3757-CF4B-9E66D784EAC0}"/>
                </a:ext>
              </a:extLst>
            </p:cNvPr>
            <p:cNvSpPr/>
            <p:nvPr/>
          </p:nvSpPr>
          <p:spPr>
            <a:xfrm>
              <a:off x="0" y="0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C2118C4-B2F1-3C60-874E-89BC5E724A7D}"/>
              </a:ext>
            </a:extLst>
          </p:cNvPr>
          <p:cNvSpPr txBox="1"/>
          <p:nvPr/>
        </p:nvSpPr>
        <p:spPr>
          <a:xfrm>
            <a:off x="1197602" y="3779746"/>
            <a:ext cx="9860388" cy="517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56"/>
              </a:lnSpc>
            </a:pPr>
            <a:r>
              <a:rPr lang="en-BE" sz="2800" dirty="0">
                <a:latin typeface="Montserrat Light" panose="00000400000000000000" pitchFamily="2" charset="0"/>
              </a:rPr>
              <a:t>Many people are ill before they reach retirement age</a:t>
            </a:r>
          </a:p>
        </p:txBody>
      </p:sp>
    </p:spTree>
    <p:extLst>
      <p:ext uri="{BB962C8B-B14F-4D97-AF65-F5344CB8AC3E}">
        <p14:creationId xmlns:p14="http://schemas.microsoft.com/office/powerpoint/2010/main" val="3991899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4030B-9482-A8DB-C226-014BC8011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800E8B3-AF2F-5D97-5E9B-506B6B0CFE64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8B25CE1-468A-845B-90DA-D38272E34014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A01F2A5-28EE-7C21-634B-156FA4FDEFD4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2CEBA70-A24A-387F-986F-2225AB2D3A20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C8ECD5B4-57D6-E374-BC6A-A34E333C703C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260A335-8E2C-A1C7-0E34-5D44599B63E7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52475D6-8A47-B7DA-E90A-2553DA1FAFA2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52E14D46-CEBD-063A-D552-993375D0BF3C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9C2C601-6F24-330E-2ED4-68119B1285F6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5D34A9F-4944-AF5A-87D2-AEB29E205E85}"/>
              </a:ext>
            </a:extLst>
          </p:cNvPr>
          <p:cNvGrpSpPr/>
          <p:nvPr/>
        </p:nvGrpSpPr>
        <p:grpSpPr>
          <a:xfrm>
            <a:off x="1284749" y="2220787"/>
            <a:ext cx="13220360" cy="648165"/>
            <a:chOff x="0" y="0"/>
            <a:chExt cx="10065861" cy="1152144"/>
          </a:xfrm>
          <a:solidFill>
            <a:srgbClr val="FAE6E7"/>
          </a:solidFill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A51A575-A303-05A8-E7FE-A617953F6D23}"/>
                </a:ext>
              </a:extLst>
            </p:cNvPr>
            <p:cNvSpPr/>
            <p:nvPr/>
          </p:nvSpPr>
          <p:spPr>
            <a:xfrm>
              <a:off x="0" y="0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111FE501-C3F9-A7AB-4B71-8898BC821BEF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263347B-98FE-BB63-CE91-6E9DBFADA9D3}"/>
              </a:ext>
            </a:extLst>
          </p:cNvPr>
          <p:cNvSpPr/>
          <p:nvPr/>
        </p:nvSpPr>
        <p:spPr>
          <a:xfrm>
            <a:off x="1263238" y="3202928"/>
            <a:ext cx="13220360" cy="115941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AE6E7"/>
          </a:solidFill>
        </p:spPr>
        <p:txBody>
          <a:bodyPr/>
          <a:lstStyle/>
          <a:p>
            <a:r>
              <a:rPr lang="en-BE" sz="2800" dirty="0">
                <a:latin typeface="Montserrat Light" panose="00000400000000000000" pitchFamily="2" charset="0"/>
              </a:rPr>
              <a:t>Dietary risks account for over half of deaths in men and 40% of deaths in women</a:t>
            </a: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ECC39590-B57C-3287-E8B9-3B3CF84D84F5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A7732D7D-AB7D-F8A6-921B-83EA989F185E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76F06055-8AE1-E614-C175-DC749BA015AB}"/>
              </a:ext>
            </a:extLst>
          </p:cNvPr>
          <p:cNvGrpSpPr/>
          <p:nvPr/>
        </p:nvGrpSpPr>
        <p:grpSpPr>
          <a:xfrm>
            <a:off x="599895" y="6637472"/>
            <a:ext cx="144340" cy="144340"/>
            <a:chOff x="0" y="0"/>
            <a:chExt cx="192453" cy="19245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2362387-CA25-BE77-EF0A-BACCD3CC172C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1" name="AutoShape 31">
            <a:extLst>
              <a:ext uri="{FF2B5EF4-FFF2-40B4-BE49-F238E27FC236}">
                <a16:creationId xmlns:a16="http://schemas.microsoft.com/office/drawing/2014/main" id="{D14058F1-1849-39A5-1238-9ACCC13D945E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90AB959D-84DB-C1C9-B1A9-B37D00AC99DA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EA68888D-13ED-CCBD-A907-2B9609C06048}"/>
              </a:ext>
            </a:extLst>
          </p:cNvPr>
          <p:cNvSpPr txBox="1"/>
          <p:nvPr/>
        </p:nvSpPr>
        <p:spPr>
          <a:xfrm>
            <a:off x="1503894" y="2423582"/>
            <a:ext cx="12458360" cy="4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BE" sz="2800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Poor diet is the leading contributor t</a:t>
            </a:r>
            <a:r>
              <a:rPr lang="en-BE" sz="2800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Light"/>
                <a:cs typeface="Montserrat Light"/>
                <a:sym typeface="Montserrat Bold"/>
              </a:rPr>
              <a:t>o ill health/disease and early death</a:t>
            </a:r>
            <a:endParaRPr lang="en-US" sz="2800" spc="-19" dirty="0">
              <a:solidFill>
                <a:srgbClr val="000000"/>
              </a:solidFill>
              <a:latin typeface="Montserrat Light" panose="00000400000000000000" pitchFamily="2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EE19F65D-41EC-B54D-EE74-807386AF057A}"/>
              </a:ext>
            </a:extLst>
          </p:cNvPr>
          <p:cNvSpPr txBox="1"/>
          <p:nvPr/>
        </p:nvSpPr>
        <p:spPr>
          <a:xfrm>
            <a:off x="1503894" y="3640838"/>
            <a:ext cx="5945651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 spc="2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 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386DE714-BE08-CEB7-58D7-4B510C8D519D}"/>
              </a:ext>
            </a:extLst>
          </p:cNvPr>
          <p:cNvSpPr txBox="1"/>
          <p:nvPr/>
        </p:nvSpPr>
        <p:spPr>
          <a:xfrm>
            <a:off x="629640" y="1075593"/>
            <a:ext cx="12915900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Transform food and drinks policies</a:t>
            </a: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DD2A62B0-6CB9-62CC-1C33-E91B017C9BA1}"/>
              </a:ext>
            </a:extLst>
          </p:cNvPr>
          <p:cNvSpPr/>
          <p:nvPr/>
        </p:nvSpPr>
        <p:spPr>
          <a:xfrm>
            <a:off x="1270255" y="4764242"/>
            <a:ext cx="13220359" cy="108160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AE6E7"/>
          </a:solidFill>
        </p:spPr>
        <p:txBody>
          <a:bodyPr/>
          <a:lstStyle/>
          <a:p>
            <a:r>
              <a:rPr lang="en-BE" sz="2800" dirty="0">
                <a:latin typeface="Montserrat Light" panose="00000400000000000000" pitchFamily="2" charset="0"/>
              </a:rPr>
              <a:t>Dietary risk are responsible for more than 50% of years lost to CVD death or disability</a:t>
            </a:r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C43D2CA1-5E8A-236B-923F-36988AFE43DC}"/>
              </a:ext>
            </a:extLst>
          </p:cNvPr>
          <p:cNvSpPr/>
          <p:nvPr/>
        </p:nvSpPr>
        <p:spPr>
          <a:xfrm>
            <a:off x="1257795" y="6217350"/>
            <a:ext cx="13220359" cy="1087013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AE6E7"/>
          </a:solidFill>
        </p:spPr>
        <p:txBody>
          <a:bodyPr/>
          <a:lstStyle/>
          <a:p>
            <a:r>
              <a:rPr lang="en-BE" sz="2800" dirty="0">
                <a:latin typeface="Montserrat Light" panose="00000400000000000000" pitchFamily="2" charset="0"/>
              </a:rPr>
              <a:t>Of all the risk factors that contribute to CVD, dietary factors are by far the largest contributors</a:t>
            </a:r>
          </a:p>
        </p:txBody>
      </p:sp>
      <p:grpSp>
        <p:nvGrpSpPr>
          <p:cNvPr id="17" name="Group 15">
            <a:extLst>
              <a:ext uri="{FF2B5EF4-FFF2-40B4-BE49-F238E27FC236}">
                <a16:creationId xmlns:a16="http://schemas.microsoft.com/office/drawing/2014/main" id="{1C475F17-C16A-0F9D-D136-7532278EBEDA}"/>
              </a:ext>
            </a:extLst>
          </p:cNvPr>
          <p:cNvGrpSpPr/>
          <p:nvPr/>
        </p:nvGrpSpPr>
        <p:grpSpPr>
          <a:xfrm>
            <a:off x="629640" y="5386755"/>
            <a:ext cx="144340" cy="144340"/>
            <a:chOff x="0" y="0"/>
            <a:chExt cx="192453" cy="192453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26CFC7-9080-398E-87CD-5F8B48465C1D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1" name="Group 15">
            <a:extLst>
              <a:ext uri="{FF2B5EF4-FFF2-40B4-BE49-F238E27FC236}">
                <a16:creationId xmlns:a16="http://schemas.microsoft.com/office/drawing/2014/main" id="{609B760D-4CA2-BD62-3FB2-F9B73F3429ED}"/>
              </a:ext>
            </a:extLst>
          </p:cNvPr>
          <p:cNvGrpSpPr/>
          <p:nvPr/>
        </p:nvGrpSpPr>
        <p:grpSpPr>
          <a:xfrm>
            <a:off x="672065" y="3837366"/>
            <a:ext cx="144340" cy="144340"/>
            <a:chOff x="0" y="0"/>
            <a:chExt cx="192453" cy="192453"/>
          </a:xfrm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49129A9E-D189-1DC7-7CC8-693168AB8689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9" name="Group 15">
            <a:extLst>
              <a:ext uri="{FF2B5EF4-FFF2-40B4-BE49-F238E27FC236}">
                <a16:creationId xmlns:a16="http://schemas.microsoft.com/office/drawing/2014/main" id="{9CE47C5D-570F-E151-4767-51F5CD685C54}"/>
              </a:ext>
            </a:extLst>
          </p:cNvPr>
          <p:cNvGrpSpPr/>
          <p:nvPr/>
        </p:nvGrpSpPr>
        <p:grpSpPr>
          <a:xfrm>
            <a:off x="702614" y="2489268"/>
            <a:ext cx="144340" cy="144340"/>
            <a:chOff x="0" y="0"/>
            <a:chExt cx="192453" cy="192453"/>
          </a:xfrm>
        </p:grpSpPr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84E1F431-E0CB-1368-C84A-5D3470C15087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</p:spTree>
    <p:extLst>
      <p:ext uri="{BB962C8B-B14F-4D97-AF65-F5344CB8AC3E}">
        <p14:creationId xmlns:p14="http://schemas.microsoft.com/office/powerpoint/2010/main" val="1904674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DB656-0D22-8567-6484-CDA507C03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9235F13-2E37-31B2-EB57-074FABDE58E0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A09FCCE-BE1C-4102-577F-416860B2BD69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573ACF2-E7E4-CEF9-5FF4-D21A6E8F89CB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BD9D96A-F59D-C922-577C-2D55AA680388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DF3EF6B5-D4B1-90E2-BF45-3296FE33EBC7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751AC078-13C3-09DD-3A9E-7FC3F342BCDE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61415D9-A3E4-96CF-997A-B67CFE05966A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E8E9E22-20BF-BBAA-24D4-E1D13E811BCD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18167F6-D53F-07C6-39F9-D2FB18636FFE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D8FB5F2-21D2-BEB8-EB1F-F16743E84325}"/>
              </a:ext>
            </a:extLst>
          </p:cNvPr>
          <p:cNvGrpSpPr/>
          <p:nvPr/>
        </p:nvGrpSpPr>
        <p:grpSpPr>
          <a:xfrm>
            <a:off x="1284749" y="2220787"/>
            <a:ext cx="13220360" cy="2109172"/>
            <a:chOff x="0" y="0"/>
            <a:chExt cx="10065861" cy="1152144"/>
          </a:xfrm>
          <a:solidFill>
            <a:srgbClr val="FAE6E7"/>
          </a:solidFill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3942F83-217B-A75F-0A1B-13780EA46BBB}"/>
                </a:ext>
              </a:extLst>
            </p:cNvPr>
            <p:cNvSpPr/>
            <p:nvPr/>
          </p:nvSpPr>
          <p:spPr>
            <a:xfrm>
              <a:off x="0" y="0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9881969C-ACA1-29B7-B7DE-E9C56B6F0C15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B8341045-DB7D-0455-241E-6D3102519752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89C77AAC-9954-7939-44BD-C58AD4921DAE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19AE6A1F-89AB-BB7C-8C3E-B2589D284CFB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8018370E-D1D5-5E66-3F87-C98039E4AE92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EF920452-F581-EE4D-C268-1FF5D6F6447D}"/>
              </a:ext>
            </a:extLst>
          </p:cNvPr>
          <p:cNvSpPr txBox="1"/>
          <p:nvPr/>
        </p:nvSpPr>
        <p:spPr>
          <a:xfrm>
            <a:off x="1475107" y="2601360"/>
            <a:ext cx="12458360" cy="13230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GB" sz="2800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High sodium </a:t>
            </a:r>
            <a:r>
              <a:rPr lang="en-BE" sz="2800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(i.e. salt) </a:t>
            </a:r>
            <a:r>
              <a:rPr lang="en-GB" sz="2800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is the dietary risk with the largest impact on health, mainly due to its contribution to cardiovascular diseases like ischemic heart disease and hypertensive heart disease</a:t>
            </a:r>
            <a:endParaRPr lang="en-US" sz="2800" spc="-19" dirty="0">
              <a:solidFill>
                <a:srgbClr val="000000"/>
              </a:solidFill>
              <a:latin typeface="Montserrat Light" panose="00000400000000000000" pitchFamily="2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E610751B-74BC-32B3-2E48-3F9678C3696C}"/>
              </a:ext>
            </a:extLst>
          </p:cNvPr>
          <p:cNvSpPr txBox="1"/>
          <p:nvPr/>
        </p:nvSpPr>
        <p:spPr>
          <a:xfrm>
            <a:off x="1503894" y="3640838"/>
            <a:ext cx="5945651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 spc="2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 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4A386312-C285-C22E-E8AB-5E2F4C59F087}"/>
              </a:ext>
            </a:extLst>
          </p:cNvPr>
          <p:cNvSpPr txBox="1"/>
          <p:nvPr/>
        </p:nvSpPr>
        <p:spPr>
          <a:xfrm>
            <a:off x="629640" y="1075593"/>
            <a:ext cx="12915900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Transform food and drinks policies</a:t>
            </a: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8A4CDD5B-8D20-50CE-4E16-A853F0E38D83}"/>
              </a:ext>
            </a:extLst>
          </p:cNvPr>
          <p:cNvSpPr/>
          <p:nvPr/>
        </p:nvSpPr>
        <p:spPr>
          <a:xfrm>
            <a:off x="1284750" y="5041328"/>
            <a:ext cx="13220359" cy="108160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AE6E7"/>
          </a:solidFill>
        </p:spPr>
        <p:txBody>
          <a:bodyPr/>
          <a:lstStyle/>
          <a:p>
            <a:r>
              <a:rPr lang="en-GB" sz="2800" dirty="0">
                <a:latin typeface="Montserrat Light" panose="00000400000000000000" pitchFamily="2" charset="0"/>
              </a:rPr>
              <a:t>Low consumption of healthy foods like fruits, vegetables, and whole grains puts populations at higher risk of cardiovascular disease.</a:t>
            </a:r>
            <a:endParaRPr lang="en-BE" sz="2800" dirty="0">
              <a:latin typeface="Montserrat Light" panose="00000400000000000000" pitchFamily="2" charset="0"/>
            </a:endParaRPr>
          </a:p>
        </p:txBody>
      </p:sp>
      <p:grpSp>
        <p:nvGrpSpPr>
          <p:cNvPr id="17" name="Group 15">
            <a:extLst>
              <a:ext uri="{FF2B5EF4-FFF2-40B4-BE49-F238E27FC236}">
                <a16:creationId xmlns:a16="http://schemas.microsoft.com/office/drawing/2014/main" id="{52BB77E0-B258-1C6B-DABE-C0B589D71E3E}"/>
              </a:ext>
            </a:extLst>
          </p:cNvPr>
          <p:cNvGrpSpPr/>
          <p:nvPr/>
        </p:nvGrpSpPr>
        <p:grpSpPr>
          <a:xfrm>
            <a:off x="629640" y="5386755"/>
            <a:ext cx="144340" cy="144340"/>
            <a:chOff x="0" y="0"/>
            <a:chExt cx="192453" cy="192453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D69C7BA-FEEC-AD10-5086-D2B0206D7C2B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9" name="Group 15">
            <a:extLst>
              <a:ext uri="{FF2B5EF4-FFF2-40B4-BE49-F238E27FC236}">
                <a16:creationId xmlns:a16="http://schemas.microsoft.com/office/drawing/2014/main" id="{4F65BF31-1E25-FB21-1193-4C488D9BCDB4}"/>
              </a:ext>
            </a:extLst>
          </p:cNvPr>
          <p:cNvGrpSpPr/>
          <p:nvPr/>
        </p:nvGrpSpPr>
        <p:grpSpPr>
          <a:xfrm>
            <a:off x="744294" y="3030912"/>
            <a:ext cx="144340" cy="144340"/>
            <a:chOff x="0" y="0"/>
            <a:chExt cx="192453" cy="192453"/>
          </a:xfrm>
        </p:grpSpPr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EC7C3B75-40A7-2214-52EF-1C1D06B62A64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5" name="Group 24">
            <a:extLst>
              <a:ext uri="{FF2B5EF4-FFF2-40B4-BE49-F238E27FC236}">
                <a16:creationId xmlns:a16="http://schemas.microsoft.com/office/drawing/2014/main" id="{0715B384-AD98-1843-9133-881D1ACC07B0}"/>
              </a:ext>
            </a:extLst>
          </p:cNvPr>
          <p:cNvGrpSpPr/>
          <p:nvPr/>
        </p:nvGrpSpPr>
        <p:grpSpPr>
          <a:xfrm>
            <a:off x="991294" y="6989817"/>
            <a:ext cx="14483777" cy="1580708"/>
            <a:chOff x="53430" y="285057"/>
            <a:chExt cx="6666547" cy="2107612"/>
          </a:xfrm>
        </p:grpSpPr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6CE14508-33E8-DD78-1BD3-923F2FC33D96}"/>
                </a:ext>
              </a:extLst>
            </p:cNvPr>
            <p:cNvSpPr/>
            <p:nvPr/>
          </p:nvSpPr>
          <p:spPr>
            <a:xfrm>
              <a:off x="53430" y="285057"/>
              <a:ext cx="6666547" cy="2107612"/>
            </a:xfrm>
            <a:custGeom>
              <a:avLst/>
              <a:gdLst/>
              <a:ahLst/>
              <a:cxnLst/>
              <a:rect l="l" t="t" r="r" b="b"/>
              <a:pathLst>
                <a:path w="8595233" h="1723517">
                  <a:moveTo>
                    <a:pt x="287274" y="0"/>
                  </a:moveTo>
                  <a:lnTo>
                    <a:pt x="8595233" y="0"/>
                  </a:lnTo>
                  <a:lnTo>
                    <a:pt x="8595233" y="1436243"/>
                  </a:lnTo>
                  <a:cubicBezTo>
                    <a:pt x="8595233" y="1594866"/>
                    <a:pt x="8466582" y="1723517"/>
                    <a:pt x="8307959" y="1723517"/>
                  </a:cubicBezTo>
                  <a:lnTo>
                    <a:pt x="0" y="1723517"/>
                  </a:lnTo>
                  <a:lnTo>
                    <a:pt x="0" y="287274"/>
                  </a:lnTo>
                  <a:cubicBezTo>
                    <a:pt x="0" y="128651"/>
                    <a:pt x="128651" y="0"/>
                    <a:pt x="287274" y="0"/>
                  </a:cubicBezTo>
                  <a:close/>
                </a:path>
              </a:pathLst>
            </a:custGeom>
            <a:solidFill>
              <a:srgbClr val="FF8C31"/>
            </a:solidFill>
          </p:spPr>
          <p:txBody>
            <a:bodyPr/>
            <a:lstStyle/>
            <a:p>
              <a:r>
                <a:rPr lang="en-BE" sz="3200" b="1" u="sng" dirty="0">
                  <a:latin typeface="Montserrat Light" panose="00000400000000000000" pitchFamily="2" charset="0"/>
                </a:rPr>
                <a:t>Population based interventions </a:t>
              </a:r>
              <a:r>
                <a:rPr lang="en-BE" sz="3200" dirty="0">
                  <a:latin typeface="Montserrat Light" panose="00000400000000000000" pitchFamily="2" charset="0"/>
                </a:rPr>
                <a:t>are needed because they provide both human and economic benefits with considerable return on investment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5380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585E-526F-C74D-CC82-BBD40022E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D3F7A27-3095-CA37-FBA5-E6A523DC2121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B9397F3-67C2-F4FF-C9FC-902C1EAC2ACF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A0F73BA-EC30-42B0-536D-E4A94C83DB03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BE2E1D9-C528-AB95-B971-6B76176F7C32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BC783D31-4802-ED3B-A013-B187321BE544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C616F27-F151-A6A5-AF6C-708BBB646082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1B598E4-10CF-A7B2-CC95-317D55E2492D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F9E3A5C-58DC-DDE8-B7EC-5531B5E8D4F1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CEAD0B5-7D34-4D73-3578-B6413071FF17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82C3A8AF-C499-3047-2BF4-9F5A3775E419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07138A52-8ED6-B9BC-18BA-E3FB8AE1D5EE}"/>
              </a:ext>
            </a:extLst>
          </p:cNvPr>
          <p:cNvGrpSpPr/>
          <p:nvPr/>
        </p:nvGrpSpPr>
        <p:grpSpPr>
          <a:xfrm>
            <a:off x="738956" y="2590383"/>
            <a:ext cx="144340" cy="144340"/>
            <a:chOff x="0" y="0"/>
            <a:chExt cx="192453" cy="19245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11ADECB-7908-5FA8-F023-183CAFAA177D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8" name="Freeform 18">
            <a:extLst>
              <a:ext uri="{FF2B5EF4-FFF2-40B4-BE49-F238E27FC236}">
                <a16:creationId xmlns:a16="http://schemas.microsoft.com/office/drawing/2014/main" id="{88A65EB3-CB7D-B599-BBAA-7C48E7F89DC0}"/>
              </a:ext>
            </a:extLst>
          </p:cNvPr>
          <p:cNvSpPr/>
          <p:nvPr/>
        </p:nvSpPr>
        <p:spPr>
          <a:xfrm>
            <a:off x="1905000" y="3170542"/>
            <a:ext cx="12763160" cy="115941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/>
          <a:lstStyle/>
          <a:p>
            <a:r>
              <a:rPr lang="en-BE" sz="2800" dirty="0">
                <a:latin typeface="Montserrat Light" panose="00000400000000000000" pitchFamily="2" charset="0"/>
              </a:rPr>
              <a:t>A cardiovascular health promoting diet means a shift from the current animal based diet to a more plant based diet.</a:t>
            </a: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819C4048-31A9-AA3A-322B-B123DF3F276A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3081AA4F-773A-C279-30C8-136FD356F6EB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63ABD72B-55B0-F8B5-97AA-8B4D891FA40B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705E59CA-0EA4-1F4A-1196-26FD9CA8206A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80421769-C17B-A8CD-22AA-1ACFDA250754}"/>
              </a:ext>
            </a:extLst>
          </p:cNvPr>
          <p:cNvSpPr txBox="1"/>
          <p:nvPr/>
        </p:nvSpPr>
        <p:spPr>
          <a:xfrm>
            <a:off x="1028700" y="1028700"/>
            <a:ext cx="12915900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Which changes are needed?</a:t>
            </a: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045F5372-18D4-8A61-C4F0-0CE8EF7977E5}"/>
              </a:ext>
            </a:extLst>
          </p:cNvPr>
          <p:cNvSpPr/>
          <p:nvPr/>
        </p:nvSpPr>
        <p:spPr>
          <a:xfrm>
            <a:off x="1246080" y="8084557"/>
            <a:ext cx="13422080" cy="100643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AE6E7"/>
          </a:solidFill>
        </p:spPr>
        <p:txBody>
          <a:bodyPr anchor="ctr"/>
          <a:lstStyle/>
          <a:p>
            <a:r>
              <a:rPr lang="en-BE" sz="2800" dirty="0">
                <a:latin typeface="Montserrat Light" panose="00000400000000000000" pitchFamily="2" charset="0"/>
              </a:rPr>
              <a:t>Ensure trade and investment policies protect and promote public health</a:t>
            </a:r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160BFF84-B058-FA80-1C00-20EDDAB3DC1D}"/>
              </a:ext>
            </a:extLst>
          </p:cNvPr>
          <p:cNvSpPr/>
          <p:nvPr/>
        </p:nvSpPr>
        <p:spPr>
          <a:xfrm>
            <a:off x="1883229" y="4607843"/>
            <a:ext cx="12763160" cy="2042163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latin typeface="Montserrat Light" panose="00000400000000000000" pitchFamily="2" charset="0"/>
              </a:rPr>
              <a:t>F</a:t>
            </a:r>
            <a:r>
              <a:rPr lang="en-BE" sz="2800" dirty="0" err="1">
                <a:latin typeface="Montserrat Light" panose="00000400000000000000" pitchFamily="2" charset="0"/>
              </a:rPr>
              <a:t>ruit</a:t>
            </a:r>
            <a:r>
              <a:rPr lang="en-BE" sz="2800" dirty="0">
                <a:latin typeface="Montserrat Light" panose="00000400000000000000" pitchFamily="2" charset="0"/>
              </a:rPr>
              <a:t>, vegetable and berry consumption needs to increase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>
                <a:latin typeface="Montserrat Light" panose="00000400000000000000" pitchFamily="2" charset="0"/>
              </a:rPr>
              <a:t>Wholegrain consumption needs to increase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>
                <a:latin typeface="Montserrat Light" panose="00000400000000000000" pitchFamily="2" charset="0"/>
              </a:rPr>
              <a:t>(Red) meat consumption and foods or drinks with low content of vitamins, minerals and dietary fibre needs to decrease</a:t>
            </a:r>
          </a:p>
          <a:p>
            <a:endParaRPr lang="en-BE" sz="2800" dirty="0">
              <a:latin typeface="Montserrat Light" panose="00000400000000000000" pitchFamily="2" charset="0"/>
            </a:endParaRPr>
          </a:p>
          <a:p>
            <a:endParaRPr lang="en-BE" sz="2800" dirty="0">
              <a:latin typeface="Montserrat Light" panose="00000400000000000000" pitchFamily="2" charset="0"/>
            </a:endParaRPr>
          </a:p>
        </p:txBody>
      </p:sp>
      <p:grpSp>
        <p:nvGrpSpPr>
          <p:cNvPr id="22" name="Group 12">
            <a:extLst>
              <a:ext uri="{FF2B5EF4-FFF2-40B4-BE49-F238E27FC236}">
                <a16:creationId xmlns:a16="http://schemas.microsoft.com/office/drawing/2014/main" id="{98B1CB25-4D2F-A0DA-2017-D0350499AD51}"/>
              </a:ext>
            </a:extLst>
          </p:cNvPr>
          <p:cNvGrpSpPr/>
          <p:nvPr/>
        </p:nvGrpSpPr>
        <p:grpSpPr>
          <a:xfrm>
            <a:off x="1197602" y="2133451"/>
            <a:ext cx="10283111" cy="913865"/>
            <a:chOff x="0" y="0"/>
            <a:chExt cx="10065861" cy="1152144"/>
          </a:xfrm>
          <a:solidFill>
            <a:srgbClr val="FAE6E7"/>
          </a:solidFill>
        </p:grpSpPr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9CEF8CC8-8506-994B-229B-2ECB484B1F2E}"/>
                </a:ext>
              </a:extLst>
            </p:cNvPr>
            <p:cNvSpPr/>
            <p:nvPr/>
          </p:nvSpPr>
          <p:spPr>
            <a:xfrm>
              <a:off x="0" y="0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r>
                <a:rPr lang="en-BE" sz="2800" dirty="0">
                  <a:latin typeface="Montserrat Light" panose="00000400000000000000" pitchFamily="2" charset="0"/>
                </a:rPr>
                <a:t>The need to shift to more </a:t>
              </a:r>
              <a:r>
                <a:rPr lang="en-BE" sz="3200" b="1" dirty="0">
                  <a:latin typeface="Montserrat Light" panose="00000400000000000000" pitchFamily="2" charset="0"/>
                </a:rPr>
                <a:t>plant based diets</a:t>
              </a:r>
            </a:p>
          </p:txBody>
        </p:sp>
      </p:grpSp>
      <p:grpSp>
        <p:nvGrpSpPr>
          <p:cNvPr id="29" name="Group 12">
            <a:extLst>
              <a:ext uri="{FF2B5EF4-FFF2-40B4-BE49-F238E27FC236}">
                <a16:creationId xmlns:a16="http://schemas.microsoft.com/office/drawing/2014/main" id="{1E431D8B-6B70-914F-67DD-153A00C5CF87}"/>
              </a:ext>
            </a:extLst>
          </p:cNvPr>
          <p:cNvGrpSpPr/>
          <p:nvPr/>
        </p:nvGrpSpPr>
        <p:grpSpPr>
          <a:xfrm>
            <a:off x="1834245" y="6910349"/>
            <a:ext cx="12812144" cy="913865"/>
            <a:chOff x="427635" y="-1602307"/>
            <a:chExt cx="9608441" cy="1152144"/>
          </a:xfrm>
          <a:solidFill>
            <a:srgbClr val="FAE6E7"/>
          </a:solidFill>
        </p:grpSpPr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25A1D669-0E56-AE84-4AD3-4130ED36EED0}"/>
                </a:ext>
              </a:extLst>
            </p:cNvPr>
            <p:cNvSpPr/>
            <p:nvPr/>
          </p:nvSpPr>
          <p:spPr>
            <a:xfrm>
              <a:off x="427635" y="-1602307"/>
              <a:ext cx="960844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solidFill>
              <a:srgbClr val="FF8C31"/>
            </a:solidFill>
          </p:spPr>
          <p:txBody>
            <a:bodyPr/>
            <a:lstStyle/>
            <a:p>
              <a:pPr algn="l">
                <a:lnSpc>
                  <a:spcPts val="3456"/>
                </a:lnSpc>
              </a:pPr>
              <a:r>
                <a:rPr lang="en-BE" sz="2800" spc="29" dirty="0">
                  <a:solidFill>
                    <a:srgbClr val="00000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Rethink land use: using land for animal feed and then feed animals to humans? Not sustainable</a:t>
              </a:r>
            </a:p>
            <a:p>
              <a:endParaRPr lang="en-BE" dirty="0"/>
            </a:p>
          </p:txBody>
        </p:sp>
      </p:grpSp>
      <p:grpSp>
        <p:nvGrpSpPr>
          <p:cNvPr id="33" name="Group 15">
            <a:extLst>
              <a:ext uri="{FF2B5EF4-FFF2-40B4-BE49-F238E27FC236}">
                <a16:creationId xmlns:a16="http://schemas.microsoft.com/office/drawing/2014/main" id="{9221246F-27C1-EB69-2F5B-CCE8D1DA7934}"/>
              </a:ext>
            </a:extLst>
          </p:cNvPr>
          <p:cNvGrpSpPr/>
          <p:nvPr/>
        </p:nvGrpSpPr>
        <p:grpSpPr>
          <a:xfrm>
            <a:off x="522127" y="8543870"/>
            <a:ext cx="144340" cy="144340"/>
            <a:chOff x="0" y="0"/>
            <a:chExt cx="192453" cy="192453"/>
          </a:xfrm>
        </p:grpSpPr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D621D7FD-4D91-238B-B8EB-126B3564129A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</p:spTree>
    <p:extLst>
      <p:ext uri="{BB962C8B-B14F-4D97-AF65-F5344CB8AC3E}">
        <p14:creationId xmlns:p14="http://schemas.microsoft.com/office/powerpoint/2010/main" val="1299090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9A209-07BD-C231-5C27-F208FCC63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A34EFFA-725B-A828-4580-9B250CC177AD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9DC9CB0-923B-2D1F-AC84-106B54DF6385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96E90D9-02A3-A8CD-A135-70033524C242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AA56B8A-48CD-3B24-1504-98C963024122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306678F6-B55D-5B4A-8647-CAEE2CFBE896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9309368-E74F-9FD1-D370-B8E899560075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14414D8-1342-7F55-DEB1-EAD3B8E71BA9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B88B2EF5-789B-EDC3-882D-C50DE325035B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328917A-2EAC-76C9-B288-F31748A2F47A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4EF0DA6-6EA4-65ED-EDF9-EA86AA6DA52F}"/>
              </a:ext>
            </a:extLst>
          </p:cNvPr>
          <p:cNvGrpSpPr/>
          <p:nvPr/>
        </p:nvGrpSpPr>
        <p:grpSpPr>
          <a:xfrm>
            <a:off x="1434146" y="2270176"/>
            <a:ext cx="13310214" cy="1159417"/>
            <a:chOff x="-54963" y="14196"/>
            <a:chExt cx="10065861" cy="1152144"/>
          </a:xfrm>
          <a:solidFill>
            <a:srgbClr val="FAE6E7"/>
          </a:solidFill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2F8E1C5-5C6A-F045-E685-46FAB58C2E35}"/>
                </a:ext>
              </a:extLst>
            </p:cNvPr>
            <p:cNvSpPr/>
            <p:nvPr/>
          </p:nvSpPr>
          <p:spPr>
            <a:xfrm>
              <a:off x="-54963" y="14196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D27563BB-84DF-7C18-A030-BEBA09D9A3A5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E0BE9BB7-859C-922E-90D4-0559B04341D6}"/>
              </a:ext>
            </a:extLst>
          </p:cNvPr>
          <p:cNvGrpSpPr/>
          <p:nvPr/>
        </p:nvGrpSpPr>
        <p:grpSpPr>
          <a:xfrm>
            <a:off x="857434" y="2733076"/>
            <a:ext cx="144340" cy="144340"/>
            <a:chOff x="0" y="0"/>
            <a:chExt cx="192453" cy="19245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14268C1-57DA-C114-BD08-2EDF6775CA9D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8" name="Freeform 18">
            <a:extLst>
              <a:ext uri="{FF2B5EF4-FFF2-40B4-BE49-F238E27FC236}">
                <a16:creationId xmlns:a16="http://schemas.microsoft.com/office/drawing/2014/main" id="{2723896D-3465-73FB-0FF9-02F82E759B94}"/>
              </a:ext>
            </a:extLst>
          </p:cNvPr>
          <p:cNvSpPr/>
          <p:nvPr/>
        </p:nvSpPr>
        <p:spPr>
          <a:xfrm>
            <a:off x="1964871" y="3509970"/>
            <a:ext cx="12763160" cy="115941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 anchor="ctr"/>
          <a:lstStyle/>
          <a:p>
            <a:r>
              <a:rPr lang="da-DK" sz="2800" dirty="0">
                <a:latin typeface="Montserrat Light" panose="00000400000000000000" pitchFamily="2" charset="0"/>
              </a:rPr>
              <a:t>S</a:t>
            </a:r>
            <a:r>
              <a:rPr lang="en-BE" sz="2800" dirty="0" err="1">
                <a:latin typeface="Montserrat Light" panose="00000400000000000000" pitchFamily="2" charset="0"/>
              </a:rPr>
              <a:t>ubsidise</a:t>
            </a:r>
            <a:r>
              <a:rPr lang="en-BE" sz="2800" dirty="0">
                <a:latin typeface="Montserrat Light" panose="00000400000000000000" pitchFamily="2" charset="0"/>
              </a:rPr>
              <a:t> products that we need to consume more (tax products we need to consume less)</a:t>
            </a: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011889D-4187-1474-C9AD-2CC077F7DCA3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6552F3BF-57C3-AA01-FCE8-ED7BE0F83AF0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CE2E2D2C-6476-6C5C-1939-C1BE32476851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4734FF8C-D671-62DE-308B-D03BBBD363CB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987591D9-7343-03CD-933A-041EF443C220}"/>
              </a:ext>
            </a:extLst>
          </p:cNvPr>
          <p:cNvSpPr txBox="1"/>
          <p:nvPr/>
        </p:nvSpPr>
        <p:spPr>
          <a:xfrm>
            <a:off x="1503894" y="2471445"/>
            <a:ext cx="13240466" cy="874214"/>
          </a:xfrm>
          <a:prstGeom prst="rect">
            <a:avLst/>
          </a:prstGeom>
          <a:solidFill>
            <a:srgbClr val="FAE6E7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BE" sz="3200" b="1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Make the healthy choice the default choice </a:t>
            </a:r>
            <a:r>
              <a:rPr lang="en-BE" sz="2800" b="1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: </a:t>
            </a:r>
            <a:r>
              <a:rPr lang="en-BE" sz="2800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Offer foods that contribute to peoples health</a:t>
            </a:r>
            <a:endParaRPr lang="en-US" sz="2800" b="1" spc="-19" dirty="0">
              <a:solidFill>
                <a:srgbClr val="000000"/>
              </a:solidFill>
              <a:latin typeface="Montserrat Light" panose="00000400000000000000" pitchFamily="2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B2072D0A-62B1-D71F-31FE-FE112A523E9E}"/>
              </a:ext>
            </a:extLst>
          </p:cNvPr>
          <p:cNvSpPr txBox="1"/>
          <p:nvPr/>
        </p:nvSpPr>
        <p:spPr>
          <a:xfrm>
            <a:off x="1503894" y="3640838"/>
            <a:ext cx="5945651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 spc="2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 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668A8E4C-9CA5-C7C5-33A5-5AA17C9913FC}"/>
              </a:ext>
            </a:extLst>
          </p:cNvPr>
          <p:cNvSpPr txBox="1"/>
          <p:nvPr/>
        </p:nvSpPr>
        <p:spPr>
          <a:xfrm>
            <a:off x="1028700" y="1028700"/>
            <a:ext cx="12915900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Which changes are needed?</a:t>
            </a: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4C14C63C-E9D0-B05C-19EB-583C3C2C9D7E}"/>
              </a:ext>
            </a:extLst>
          </p:cNvPr>
          <p:cNvSpPr/>
          <p:nvPr/>
        </p:nvSpPr>
        <p:spPr>
          <a:xfrm>
            <a:off x="1964871" y="6335866"/>
            <a:ext cx="12763159" cy="1199903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 anchor="ctr"/>
          <a:lstStyle/>
          <a:p>
            <a:r>
              <a:rPr lang="en-BE" sz="2800" dirty="0">
                <a:latin typeface="Montserrat Light" panose="00000400000000000000" pitchFamily="2" charset="0"/>
              </a:rPr>
              <a:t>Develop mandatory, easy to understand, colour-coded front-of-pack nutrition labelling</a:t>
            </a:r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65FEB40D-01C8-2A36-1DA1-97E19A2DD5F7}"/>
              </a:ext>
            </a:extLst>
          </p:cNvPr>
          <p:cNvSpPr/>
          <p:nvPr/>
        </p:nvSpPr>
        <p:spPr>
          <a:xfrm>
            <a:off x="1964870" y="5069905"/>
            <a:ext cx="12763160" cy="865443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/>
          <a:lstStyle/>
          <a:p>
            <a:r>
              <a:rPr lang="en-BE" sz="2800" dirty="0">
                <a:latin typeface="Montserrat Light" panose="00000400000000000000" pitchFamily="2" charset="0"/>
              </a:rPr>
              <a:t>Address commercial determinants of health</a:t>
            </a:r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908F85F6-3C0D-98E6-BCE3-65A362CECE5E}"/>
              </a:ext>
            </a:extLst>
          </p:cNvPr>
          <p:cNvSpPr/>
          <p:nvPr/>
        </p:nvSpPr>
        <p:spPr>
          <a:xfrm>
            <a:off x="1964870" y="8158646"/>
            <a:ext cx="12763160" cy="1159417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 anchor="ctr"/>
          <a:lstStyle/>
          <a:p>
            <a:r>
              <a:rPr lang="en-BE" sz="2800" dirty="0">
                <a:latin typeface="Montserrat Light" panose="00000400000000000000" pitchFamily="2" charset="0"/>
              </a:rPr>
              <a:t>Include health criteria in public procurement rules for foods and drinks offered in public places  such as schools, hospitals, public institutions </a:t>
            </a:r>
          </a:p>
        </p:txBody>
      </p:sp>
    </p:spTree>
    <p:extLst>
      <p:ext uri="{BB962C8B-B14F-4D97-AF65-F5344CB8AC3E}">
        <p14:creationId xmlns:p14="http://schemas.microsoft.com/office/powerpoint/2010/main" val="1357025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DEC26-88CA-595C-4D6F-6FA26F28F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9BC8CE9-0475-766E-156A-3A589C789037}"/>
              </a:ext>
            </a:extLst>
          </p:cNvPr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203E2BA-40E6-44B3-C436-CA2EF1CFB06D}"/>
                </a:ext>
              </a:extLst>
            </p:cNvPr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7DF24C9-A17B-987E-9664-DA016F3232CD}"/>
              </a:ext>
            </a:extLst>
          </p:cNvPr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D7CC2C4-9616-D088-755C-6FDED67798E1}"/>
                </a:ext>
              </a:extLst>
            </p:cNvPr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FFF3E528-DACF-8081-82E0-89EE89F7929F}"/>
              </a:ext>
            </a:extLst>
          </p:cNvPr>
          <p:cNvSpPr/>
          <p:nvPr/>
        </p:nvSpPr>
        <p:spPr>
          <a:xfrm>
            <a:off x="629640" y="1974746"/>
            <a:ext cx="14963140" cy="1270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7E2068EA-D253-E542-A973-F4064BD5C5F7}"/>
              </a:ext>
            </a:extLst>
          </p:cNvPr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30BB23D-86B0-6B7E-A42D-E2A23707F7CB}"/>
                </a:ext>
              </a:extLst>
            </p:cNvPr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C74B4342-B196-2AB3-A443-6BA0E22804E4}"/>
              </a:ext>
            </a:extLst>
          </p:cNvPr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6004E7A-06EB-686C-E746-EF1B97A1548E}"/>
                </a:ext>
              </a:extLst>
            </p:cNvPr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C831A62-C5AF-DBB1-FD1A-15B1E8249C0B}"/>
              </a:ext>
            </a:extLst>
          </p:cNvPr>
          <p:cNvGrpSpPr/>
          <p:nvPr/>
        </p:nvGrpSpPr>
        <p:grpSpPr>
          <a:xfrm>
            <a:off x="1434146" y="2270176"/>
            <a:ext cx="11294146" cy="1027677"/>
            <a:chOff x="-54963" y="14196"/>
            <a:chExt cx="10065861" cy="1152144"/>
          </a:xfrm>
          <a:solidFill>
            <a:srgbClr val="FAE6E7"/>
          </a:solidFill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FD92FA6-F0AF-8F94-BA12-7453B9F6BFA2}"/>
                </a:ext>
              </a:extLst>
            </p:cNvPr>
            <p:cNvSpPr/>
            <p:nvPr/>
          </p:nvSpPr>
          <p:spPr>
            <a:xfrm>
              <a:off x="-54963" y="14196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BE" dirty="0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C0CA2BFC-6F93-0FDB-AB36-97ADA039AF04}"/>
              </a:ext>
            </a:extLst>
          </p:cNvPr>
          <p:cNvSpPr/>
          <p:nvPr/>
        </p:nvSpPr>
        <p:spPr>
          <a:xfrm rot="145090">
            <a:off x="995290" y="280524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0FBB97DC-A916-298A-1484-4B893D9BC5DB}"/>
              </a:ext>
            </a:extLst>
          </p:cNvPr>
          <p:cNvGrpSpPr/>
          <p:nvPr/>
        </p:nvGrpSpPr>
        <p:grpSpPr>
          <a:xfrm>
            <a:off x="857434" y="2733076"/>
            <a:ext cx="144340" cy="144340"/>
            <a:chOff x="0" y="0"/>
            <a:chExt cx="192453" cy="19245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FDE4F7C-311C-7325-C997-E7CF8F5D83F3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A06EABDC-46E6-3E30-3B61-73E40AC374C9}"/>
              </a:ext>
            </a:extLst>
          </p:cNvPr>
          <p:cNvSpPr/>
          <p:nvPr/>
        </p:nvSpPr>
        <p:spPr>
          <a:xfrm rot="101550">
            <a:off x="995354" y="3948707"/>
            <a:ext cx="3008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3B996DB6-4F0E-5122-4253-67A68B90D0F5}"/>
              </a:ext>
            </a:extLst>
          </p:cNvPr>
          <p:cNvSpPr/>
          <p:nvPr/>
        </p:nvSpPr>
        <p:spPr>
          <a:xfrm rot="145090">
            <a:off x="991160" y="5216458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67823869-B32B-F3C3-4899-CBC3EB9CDEC6}"/>
              </a:ext>
            </a:extLst>
          </p:cNvPr>
          <p:cNvSpPr/>
          <p:nvPr/>
        </p:nvSpPr>
        <p:spPr>
          <a:xfrm rot="145090">
            <a:off x="991160" y="6556376"/>
            <a:ext cx="30100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5A7851F5-222B-B61F-D8DC-E0874966773F}"/>
              </a:ext>
            </a:extLst>
          </p:cNvPr>
          <p:cNvSpPr/>
          <p:nvPr/>
        </p:nvSpPr>
        <p:spPr>
          <a:xfrm>
            <a:off x="13216389" y="666190"/>
            <a:ext cx="4042911" cy="725021"/>
          </a:xfrm>
          <a:custGeom>
            <a:avLst/>
            <a:gdLst/>
            <a:ahLst/>
            <a:cxnLst/>
            <a:rect l="l" t="t" r="r" b="b"/>
            <a:pathLst>
              <a:path w="4042911" h="725021">
                <a:moveTo>
                  <a:pt x="0" y="0"/>
                </a:moveTo>
                <a:lnTo>
                  <a:pt x="4042911" y="0"/>
                </a:lnTo>
                <a:lnTo>
                  <a:pt x="4042911" y="725020"/>
                </a:lnTo>
                <a:lnTo>
                  <a:pt x="0" y="725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216D2E6D-DE95-7BCA-C424-EBF06C198BC7}"/>
              </a:ext>
            </a:extLst>
          </p:cNvPr>
          <p:cNvSpPr txBox="1"/>
          <p:nvPr/>
        </p:nvSpPr>
        <p:spPr>
          <a:xfrm>
            <a:off x="1531108" y="2520389"/>
            <a:ext cx="10196522" cy="42537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l">
              <a:lnSpc>
                <a:spcPts val="3456"/>
              </a:lnSpc>
            </a:pPr>
            <a:r>
              <a:rPr lang="en-BE" sz="2800" b="1" spc="-19" dirty="0">
                <a:solidFill>
                  <a:srgbClr val="000000"/>
                </a:solidFill>
                <a:latin typeface="Montserrat Light" panose="00000400000000000000" pitchFamily="2" charset="0"/>
                <a:ea typeface="Montserrat Bold"/>
                <a:cs typeface="Montserrat Bold"/>
                <a:sym typeface="Montserrat Bold"/>
              </a:rPr>
              <a:t>Address food composition </a:t>
            </a:r>
            <a:endParaRPr lang="en-US" sz="2800" b="1" spc="-19" dirty="0">
              <a:solidFill>
                <a:srgbClr val="000000"/>
              </a:solidFill>
              <a:latin typeface="Montserrat Light" panose="00000400000000000000" pitchFamily="2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0261529B-8387-5FCA-EE07-4EA2DE490039}"/>
              </a:ext>
            </a:extLst>
          </p:cNvPr>
          <p:cNvSpPr txBox="1"/>
          <p:nvPr/>
        </p:nvSpPr>
        <p:spPr>
          <a:xfrm>
            <a:off x="1503894" y="3640838"/>
            <a:ext cx="5945651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 spc="2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 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459AE104-7B60-B1FE-18D1-22C3F2E50A5E}"/>
              </a:ext>
            </a:extLst>
          </p:cNvPr>
          <p:cNvSpPr txBox="1"/>
          <p:nvPr/>
        </p:nvSpPr>
        <p:spPr>
          <a:xfrm>
            <a:off x="1028700" y="1028700"/>
            <a:ext cx="12915900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BE" sz="5599" spc="52" dirty="0">
                <a:solidFill>
                  <a:srgbClr val="D6222E"/>
                </a:solidFill>
                <a:latin typeface="Montserrat"/>
                <a:ea typeface="Montserrat"/>
                <a:cs typeface="Montserrat"/>
                <a:sym typeface="Montserrat"/>
              </a:rPr>
              <a:t>Which changes are needed?</a:t>
            </a:r>
            <a:endParaRPr lang="en-US" sz="5599" spc="52" dirty="0">
              <a:solidFill>
                <a:srgbClr val="D62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38DDFC96-D1C1-F83D-EDA9-364B7B27A360}"/>
              </a:ext>
            </a:extLst>
          </p:cNvPr>
          <p:cNvSpPr/>
          <p:nvPr/>
        </p:nvSpPr>
        <p:spPr>
          <a:xfrm>
            <a:off x="1915340" y="3857726"/>
            <a:ext cx="10812952" cy="2308850"/>
          </a:xfrm>
          <a:custGeom>
            <a:avLst/>
            <a:gdLst/>
            <a:ahLst/>
            <a:cxnLst/>
            <a:rect l="l" t="t" r="r" b="b"/>
            <a:pathLst>
              <a:path w="8595233" h="1205992">
                <a:moveTo>
                  <a:pt x="201041" y="0"/>
                </a:moveTo>
                <a:lnTo>
                  <a:pt x="8595233" y="0"/>
                </a:lnTo>
                <a:lnTo>
                  <a:pt x="8595233" y="1004951"/>
                </a:lnTo>
                <a:cubicBezTo>
                  <a:pt x="8595233" y="1115949"/>
                  <a:pt x="8505189" y="1205992"/>
                  <a:pt x="8394192" y="1205992"/>
                </a:cubicBezTo>
                <a:lnTo>
                  <a:pt x="0" y="1205992"/>
                </a:lnTo>
                <a:lnTo>
                  <a:pt x="0" y="201041"/>
                </a:lnTo>
                <a:cubicBezTo>
                  <a:pt x="0" y="90043"/>
                  <a:pt x="90043" y="0"/>
                  <a:pt x="201041" y="0"/>
                </a:cubicBezTo>
                <a:close/>
              </a:path>
            </a:pathLst>
          </a:custGeom>
          <a:solidFill>
            <a:srgbClr val="FF8C31"/>
          </a:solidFill>
        </p:spPr>
        <p:txBody>
          <a:bodyPr/>
          <a:lstStyle/>
          <a:p>
            <a:r>
              <a:rPr lang="en-BE" sz="2800" dirty="0">
                <a:latin typeface="Montserrat Light" panose="00000400000000000000" pitchFamily="2" charset="0"/>
              </a:rPr>
              <a:t>Support reformulation programmes so that foods contain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latin typeface="Montserrat Light" panose="00000400000000000000" pitchFamily="2" charset="0"/>
              </a:rPr>
              <a:t>L</a:t>
            </a:r>
            <a:r>
              <a:rPr lang="en-BE" sz="2800" dirty="0">
                <a:latin typeface="Montserrat Light" panose="00000400000000000000" pitchFamily="2" charset="0"/>
              </a:rPr>
              <a:t>ess salt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latin typeface="Montserrat Light" panose="00000400000000000000" pitchFamily="2" charset="0"/>
              </a:rPr>
              <a:t>L</a:t>
            </a:r>
            <a:r>
              <a:rPr lang="en-BE" sz="2800" dirty="0">
                <a:latin typeface="Montserrat Light" panose="00000400000000000000" pitchFamily="2" charset="0"/>
              </a:rPr>
              <a:t>ess fat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latin typeface="Montserrat Light" panose="00000400000000000000" pitchFamily="2" charset="0"/>
              </a:rPr>
              <a:t>L</a:t>
            </a:r>
            <a:r>
              <a:rPr lang="en-BE" sz="2800" dirty="0">
                <a:latin typeface="Montserrat Light" panose="00000400000000000000" pitchFamily="2" charset="0"/>
              </a:rPr>
              <a:t>ess sugar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latin typeface="Montserrat Light" panose="00000400000000000000" pitchFamily="2" charset="0"/>
              </a:rPr>
              <a:t>M</a:t>
            </a:r>
            <a:r>
              <a:rPr lang="en-BE" sz="2800" dirty="0">
                <a:latin typeface="Montserrat Light" panose="00000400000000000000" pitchFamily="2" charset="0"/>
              </a:rPr>
              <a:t>ore fibre</a:t>
            </a:r>
          </a:p>
        </p:txBody>
      </p:sp>
      <p:grpSp>
        <p:nvGrpSpPr>
          <p:cNvPr id="11" name="Group 12">
            <a:extLst>
              <a:ext uri="{FF2B5EF4-FFF2-40B4-BE49-F238E27FC236}">
                <a16:creationId xmlns:a16="http://schemas.microsoft.com/office/drawing/2014/main" id="{8893D1F1-A69D-4C0B-5287-704547E75E29}"/>
              </a:ext>
            </a:extLst>
          </p:cNvPr>
          <p:cNvGrpSpPr/>
          <p:nvPr/>
        </p:nvGrpSpPr>
        <p:grpSpPr>
          <a:xfrm>
            <a:off x="1434146" y="6785866"/>
            <a:ext cx="11294146" cy="1027677"/>
            <a:chOff x="-307575" y="230812"/>
            <a:chExt cx="10065861" cy="1152144"/>
          </a:xfrm>
          <a:solidFill>
            <a:srgbClr val="FAE6E7"/>
          </a:solidFill>
        </p:grpSpPr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E1BFC17-B101-4723-35C4-1CECE82A160C}"/>
                </a:ext>
              </a:extLst>
            </p:cNvPr>
            <p:cNvSpPr/>
            <p:nvPr/>
          </p:nvSpPr>
          <p:spPr>
            <a:xfrm>
              <a:off x="-307575" y="230812"/>
              <a:ext cx="10065861" cy="1152144"/>
            </a:xfrm>
            <a:custGeom>
              <a:avLst/>
              <a:gdLst/>
              <a:ahLst/>
              <a:cxnLst/>
              <a:rect l="l" t="t" r="r" b="b"/>
              <a:pathLst>
                <a:path w="8595233" h="1152144">
                  <a:moveTo>
                    <a:pt x="192024" y="0"/>
                  </a:moveTo>
                  <a:lnTo>
                    <a:pt x="8595233" y="0"/>
                  </a:lnTo>
                  <a:lnTo>
                    <a:pt x="8595233" y="960120"/>
                  </a:lnTo>
                  <a:cubicBezTo>
                    <a:pt x="8595233" y="1066165"/>
                    <a:pt x="8509253" y="1152144"/>
                    <a:pt x="8403209" y="1152144"/>
                  </a:cubicBezTo>
                  <a:lnTo>
                    <a:pt x="0" y="1152144"/>
                  </a:lnTo>
                  <a:lnTo>
                    <a:pt x="0" y="192024"/>
                  </a:lnTo>
                  <a:cubicBezTo>
                    <a:pt x="0" y="85979"/>
                    <a:pt x="85979" y="0"/>
                    <a:pt x="1920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r>
                <a:rPr lang="en-BE" sz="2800" b="1" dirty="0">
                  <a:latin typeface="Montserrat Light" panose="00000400000000000000" pitchFamily="2" charset="0"/>
                </a:rPr>
                <a:t>National dietary guidelines </a:t>
              </a:r>
              <a:r>
                <a:rPr lang="en-BE" sz="2800" dirty="0">
                  <a:latin typeface="Montserrat Light" panose="00000400000000000000" pitchFamily="2" charset="0"/>
                </a:rPr>
                <a:t>need to include sustainability aspects (see e.g. Denmark, Sweden) </a:t>
              </a:r>
            </a:p>
          </p:txBody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AB79A415-7BAD-3A20-2C18-945454E62070}"/>
              </a:ext>
            </a:extLst>
          </p:cNvPr>
          <p:cNvGrpSpPr/>
          <p:nvPr/>
        </p:nvGrpSpPr>
        <p:grpSpPr>
          <a:xfrm>
            <a:off x="884360" y="7143709"/>
            <a:ext cx="144340" cy="144340"/>
            <a:chOff x="0" y="0"/>
            <a:chExt cx="192453" cy="192453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CC8AC6F5-34D7-76F7-2E4F-6FC9EF10529D}"/>
                </a:ext>
              </a:extLst>
            </p:cNvPr>
            <p:cNvSpPr/>
            <p:nvPr/>
          </p:nvSpPr>
          <p:spPr>
            <a:xfrm>
              <a:off x="0" y="0"/>
              <a:ext cx="192532" cy="192532"/>
            </a:xfrm>
            <a:custGeom>
              <a:avLst/>
              <a:gdLst/>
              <a:ahLst/>
              <a:cxnLst/>
              <a:rect l="l" t="t" r="r" b="b"/>
              <a:pathLst>
                <a:path w="192532" h="192532">
                  <a:moveTo>
                    <a:pt x="0" y="96266"/>
                  </a:moveTo>
                  <a:cubicBezTo>
                    <a:pt x="0" y="43053"/>
                    <a:pt x="43053" y="0"/>
                    <a:pt x="96266" y="0"/>
                  </a:cubicBezTo>
                  <a:cubicBezTo>
                    <a:pt x="149479" y="0"/>
                    <a:pt x="192532" y="43053"/>
                    <a:pt x="192532" y="96266"/>
                  </a:cubicBezTo>
                  <a:cubicBezTo>
                    <a:pt x="192532" y="149479"/>
                    <a:pt x="149479" y="192532"/>
                    <a:pt x="96266" y="192532"/>
                  </a:cubicBezTo>
                  <a:cubicBezTo>
                    <a:pt x="43053" y="192532"/>
                    <a:pt x="0" y="149352"/>
                    <a:pt x="0" y="96266"/>
                  </a:cubicBezTo>
                  <a:close/>
                </a:path>
              </a:pathLst>
            </a:custGeom>
            <a:solidFill>
              <a:srgbClr val="AE1022"/>
            </a:solidFill>
          </p:spPr>
          <p:txBody>
            <a:bodyPr/>
            <a:lstStyle/>
            <a:p>
              <a:endParaRPr lang="en-BE"/>
            </a:p>
          </p:txBody>
        </p:sp>
      </p:grpSp>
    </p:spTree>
    <p:extLst>
      <p:ext uri="{BB962C8B-B14F-4D97-AF65-F5344CB8AC3E}">
        <p14:creationId xmlns:p14="http://schemas.microsoft.com/office/powerpoint/2010/main" val="2033461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" y="9601200"/>
            <a:ext cx="18288000" cy="685800"/>
            <a:chOff x="0" y="0"/>
            <a:chExt cx="24384000" cy="91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01474"/>
            <a:ext cx="18288002" cy="98998"/>
            <a:chOff x="0" y="0"/>
            <a:chExt cx="24384003" cy="1319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1953"/>
            </a:xfrm>
            <a:custGeom>
              <a:avLst/>
              <a:gdLst/>
              <a:ahLst/>
              <a:cxnLst/>
              <a:rect l="l" t="t" r="r" b="b"/>
              <a:pathLst>
                <a:path w="24384000" h="131953">
                  <a:moveTo>
                    <a:pt x="0" y="0"/>
                  </a:moveTo>
                  <a:lnTo>
                    <a:pt x="24384000" y="0"/>
                  </a:lnTo>
                  <a:lnTo>
                    <a:pt x="24384000" y="131953"/>
                  </a:lnTo>
                  <a:lnTo>
                    <a:pt x="0" y="13195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AutoShape 6"/>
          <p:cNvSpPr/>
          <p:nvPr/>
        </p:nvSpPr>
        <p:spPr>
          <a:xfrm flipV="1">
            <a:off x="777244" y="2988942"/>
            <a:ext cx="16482056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/>
          <p:nvPr/>
        </p:nvGrpSpPr>
        <p:grpSpPr>
          <a:xfrm>
            <a:off x="4764" y="9601200"/>
            <a:ext cx="18283238" cy="685800"/>
            <a:chOff x="0" y="0"/>
            <a:chExt cx="24377651" cy="914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" y="9501474"/>
            <a:ext cx="18283238" cy="96012"/>
            <a:chOff x="0" y="0"/>
            <a:chExt cx="24377651" cy="1280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762" y="9601200"/>
            <a:ext cx="18283238" cy="685800"/>
            <a:chOff x="0" y="0"/>
            <a:chExt cx="24377651" cy="914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377650" cy="914400"/>
            </a:xfrm>
            <a:custGeom>
              <a:avLst/>
              <a:gdLst/>
              <a:ahLst/>
              <a:cxnLst/>
              <a:rect l="l" t="t" r="r" b="b"/>
              <a:pathLst>
                <a:path w="24377650" h="914400">
                  <a:moveTo>
                    <a:pt x="0" y="0"/>
                  </a:moveTo>
                  <a:lnTo>
                    <a:pt x="24377650" y="0"/>
                  </a:lnTo>
                  <a:lnTo>
                    <a:pt x="2437765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" y="9501474"/>
            <a:ext cx="18283238" cy="96012"/>
            <a:chOff x="0" y="0"/>
            <a:chExt cx="24377651" cy="1280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377650" cy="128016"/>
            </a:xfrm>
            <a:custGeom>
              <a:avLst/>
              <a:gdLst/>
              <a:ahLst/>
              <a:cxnLst/>
              <a:rect l="l" t="t" r="r" b="b"/>
              <a:pathLst>
                <a:path w="24377650" h="128016">
                  <a:moveTo>
                    <a:pt x="0" y="0"/>
                  </a:moveTo>
                  <a:lnTo>
                    <a:pt x="24377650" y="0"/>
                  </a:lnTo>
                  <a:lnTo>
                    <a:pt x="24377650" y="128016"/>
                  </a:lnTo>
                  <a:lnTo>
                    <a:pt x="0" y="128016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1310461" y="6781800"/>
            <a:ext cx="15948839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6" name="Group 16"/>
          <p:cNvGrpSpPr/>
          <p:nvPr/>
        </p:nvGrpSpPr>
        <p:grpSpPr>
          <a:xfrm>
            <a:off x="48032" y="-342900"/>
            <a:ext cx="6877100" cy="10287000"/>
            <a:chOff x="0" y="0"/>
            <a:chExt cx="9169467" cy="13716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169527" cy="13716000"/>
            </a:xfrm>
            <a:custGeom>
              <a:avLst/>
              <a:gdLst/>
              <a:ahLst/>
              <a:cxnLst/>
              <a:rect l="l" t="t" r="r" b="b"/>
              <a:pathLst>
                <a:path w="9169527" h="13716000">
                  <a:moveTo>
                    <a:pt x="0" y="0"/>
                  </a:moveTo>
                  <a:lnTo>
                    <a:pt x="9169527" y="0"/>
                  </a:lnTo>
                  <a:lnTo>
                    <a:pt x="9169527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77126" y="0"/>
            <a:ext cx="96012" cy="10287000"/>
            <a:chOff x="0" y="0"/>
            <a:chExt cx="128016" cy="13716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016" cy="13716000"/>
            </a:xfrm>
            <a:custGeom>
              <a:avLst/>
              <a:gdLst/>
              <a:ahLst/>
              <a:cxnLst/>
              <a:rect l="l" t="t" r="r" b="b"/>
              <a:pathLst>
                <a:path w="128016" h="13716000">
                  <a:moveTo>
                    <a:pt x="0" y="0"/>
                  </a:moveTo>
                  <a:lnTo>
                    <a:pt x="128016" y="0"/>
                  </a:lnTo>
                  <a:lnTo>
                    <a:pt x="12801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222E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2516287" y="603415"/>
            <a:ext cx="4743013" cy="850571"/>
          </a:xfrm>
          <a:custGeom>
            <a:avLst/>
            <a:gdLst/>
            <a:ahLst/>
            <a:cxnLst/>
            <a:rect l="l" t="t" r="r" b="b"/>
            <a:pathLst>
              <a:path w="4743013" h="850571">
                <a:moveTo>
                  <a:pt x="0" y="0"/>
                </a:moveTo>
                <a:lnTo>
                  <a:pt x="4743013" y="0"/>
                </a:lnTo>
                <a:lnTo>
                  <a:pt x="4743013" y="850570"/>
                </a:lnTo>
                <a:lnTo>
                  <a:pt x="0" y="850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1" name="TextBox 21"/>
          <p:cNvSpPr txBox="1"/>
          <p:nvPr/>
        </p:nvSpPr>
        <p:spPr>
          <a:xfrm>
            <a:off x="1028700" y="2184966"/>
            <a:ext cx="5305988" cy="80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6000" spc="-3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Thank you!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81000" y="8841072"/>
            <a:ext cx="568987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BE" sz="3000" spc="278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mkestens</a:t>
            </a:r>
            <a:r>
              <a:rPr lang="en-US" sz="3000" spc="27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@ehnheart.org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8282618"/>
            <a:ext cx="5042170" cy="417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endParaRPr/>
          </a:p>
        </p:txBody>
      </p:sp>
      <p:grpSp>
        <p:nvGrpSpPr>
          <p:cNvPr id="25" name="Group 14"/>
          <p:cNvGrpSpPr/>
          <p:nvPr/>
        </p:nvGrpSpPr>
        <p:grpSpPr>
          <a:xfrm>
            <a:off x="7489386" y="3238976"/>
            <a:ext cx="7724424" cy="3234682"/>
            <a:chOff x="0" y="-129972"/>
            <a:chExt cx="2031321" cy="851934"/>
          </a:xfrm>
        </p:grpSpPr>
        <p:sp>
          <p:nvSpPr>
            <p:cNvPr id="26" name="Freeform 15"/>
            <p:cNvSpPr/>
            <p:nvPr/>
          </p:nvSpPr>
          <p:spPr>
            <a:xfrm>
              <a:off x="63633" y="-129972"/>
              <a:ext cx="1903695" cy="851934"/>
            </a:xfrm>
            <a:custGeom>
              <a:avLst/>
              <a:gdLst/>
              <a:ahLst/>
              <a:cxnLst/>
              <a:rect l="l" t="t" r="r" b="b"/>
              <a:pathLst>
                <a:path w="2031321" h="676351">
                  <a:moveTo>
                    <a:pt x="51193" y="0"/>
                  </a:moveTo>
                  <a:lnTo>
                    <a:pt x="1980128" y="0"/>
                  </a:lnTo>
                  <a:cubicBezTo>
                    <a:pt x="1993705" y="0"/>
                    <a:pt x="2006727" y="5394"/>
                    <a:pt x="2016327" y="14994"/>
                  </a:cubicBezTo>
                  <a:cubicBezTo>
                    <a:pt x="2025928" y="24595"/>
                    <a:pt x="2031321" y="37616"/>
                    <a:pt x="2031321" y="51193"/>
                  </a:cubicBezTo>
                  <a:lnTo>
                    <a:pt x="2031321" y="625158"/>
                  </a:lnTo>
                  <a:cubicBezTo>
                    <a:pt x="2031321" y="638735"/>
                    <a:pt x="2025928" y="651756"/>
                    <a:pt x="2016327" y="661357"/>
                  </a:cubicBezTo>
                  <a:cubicBezTo>
                    <a:pt x="2006727" y="670957"/>
                    <a:pt x="1993705" y="676351"/>
                    <a:pt x="1980128" y="676351"/>
                  </a:cubicBezTo>
                  <a:lnTo>
                    <a:pt x="51193" y="676351"/>
                  </a:lnTo>
                  <a:cubicBezTo>
                    <a:pt x="37616" y="676351"/>
                    <a:pt x="24595" y="670957"/>
                    <a:pt x="14994" y="661357"/>
                  </a:cubicBezTo>
                  <a:cubicBezTo>
                    <a:pt x="5394" y="651756"/>
                    <a:pt x="0" y="638735"/>
                    <a:pt x="0" y="625158"/>
                  </a:cubicBezTo>
                  <a:lnTo>
                    <a:pt x="0" y="51193"/>
                  </a:lnTo>
                  <a:cubicBezTo>
                    <a:pt x="0" y="37616"/>
                    <a:pt x="5394" y="24595"/>
                    <a:pt x="14994" y="14994"/>
                  </a:cubicBezTo>
                  <a:cubicBezTo>
                    <a:pt x="24595" y="5394"/>
                    <a:pt x="37616" y="0"/>
                    <a:pt x="51193" y="0"/>
                  </a:cubicBezTo>
                  <a:close/>
                </a:path>
              </a:pathLst>
            </a:custGeom>
            <a:solidFill>
              <a:srgbClr val="FF8C31"/>
            </a:solidFill>
          </p:spPr>
          <p:txBody>
            <a:bodyPr/>
            <a:lstStyle/>
            <a:p>
              <a:r>
                <a:rPr lang="en-US" sz="24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EHN’s mission </a:t>
              </a:r>
              <a:r>
                <a:rPr lang="en-US" sz="24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is to play a leading role, on behalf of p</a:t>
              </a:r>
              <a:r>
                <a:rPr lang="en-BE" sz="240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eople</a:t>
              </a:r>
              <a:r>
                <a:rPr lang="en-US" sz="24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and p</a:t>
              </a:r>
              <a:r>
                <a:rPr lang="en-BE" sz="240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atients</a:t>
              </a:r>
              <a:r>
                <a:rPr lang="en-US" sz="24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in Europe, in promoting cardiovascular health and </a:t>
              </a:r>
              <a:r>
                <a:rPr lang="en-US" sz="240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preventi</a:t>
              </a:r>
              <a:r>
                <a:rPr lang="en-BE" sz="24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ng</a:t>
              </a:r>
              <a:r>
                <a:rPr lang="en-US" sz="24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and </a:t>
              </a:r>
              <a:r>
                <a:rPr lang="en-US" sz="240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reducin</a:t>
              </a:r>
              <a:r>
                <a:rPr lang="en-BE" sz="24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</a:t>
              </a:r>
              <a:r>
                <a:rPr lang="en-US" sz="24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cardiovascular disease, in particular heart disease and stroke, to ensure CVD is no longer a major cause of premature death and disability throughout Europe. </a:t>
              </a:r>
            </a:p>
            <a:p>
              <a:endParaRPr lang="en-BE" dirty="0"/>
            </a:p>
          </p:txBody>
        </p:sp>
        <p:sp>
          <p:nvSpPr>
            <p:cNvPr id="27" name="TextBox 16"/>
            <p:cNvSpPr txBox="1"/>
            <p:nvPr/>
          </p:nvSpPr>
          <p:spPr>
            <a:xfrm>
              <a:off x="0" y="28575"/>
              <a:ext cx="2031321" cy="64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60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815</Words>
  <Application>Microsoft Office PowerPoint</Application>
  <PresentationFormat>Custom</PresentationFormat>
  <Paragraphs>92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Montserrat Bold</vt:lpstr>
      <vt:lpstr>Aptos</vt:lpstr>
      <vt:lpstr>Montserrat Light</vt:lpstr>
      <vt:lpstr>Arial</vt:lpstr>
      <vt:lpstr>Montserrat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CVD mortality rates vary across EU 20% at its lowest to 65% at its highest</dc:title>
  <dc:creator>aboschi</dc:creator>
  <cp:lastModifiedBy>Marleen Kestens</cp:lastModifiedBy>
  <cp:revision>14</cp:revision>
  <dcterms:created xsi:type="dcterms:W3CDTF">2006-08-16T00:00:00Z</dcterms:created>
  <dcterms:modified xsi:type="dcterms:W3CDTF">2025-02-03T11:57:50Z</dcterms:modified>
  <dc:identifier>DAGWRmKKhUI</dc:identifier>
</cp:coreProperties>
</file>